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6" r:id="rId21"/>
    <p:sldId id="275" r:id="rId22"/>
    <p:sldId id="27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notesViewPr>
    <p:cSldViewPr snapToGrid="0">
      <p:cViewPr varScale="1">
        <p:scale>
          <a:sx n="69" d="100"/>
          <a:sy n="69" d="100"/>
        </p:scale>
        <p:origin x="326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E787FC0-149E-4407-810D-AD29098943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6667405-93C4-460A-9BFD-9CBF183FA5D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D2C1BB3-1D95-43D0-A724-4408CD23931F}" type="datetimeFigureOut">
              <a:rPr lang="en-US" smtClean="0"/>
              <a:t>7/31/2018</a:t>
            </a:fld>
            <a:endParaRPr lang="en-US"/>
          </a:p>
        </p:txBody>
      </p:sp>
      <p:sp>
        <p:nvSpPr>
          <p:cNvPr id="4" name="Footer Placeholder 3">
            <a:extLst>
              <a:ext uri="{FF2B5EF4-FFF2-40B4-BE49-F238E27FC236}">
                <a16:creationId xmlns:a16="http://schemas.microsoft.com/office/drawing/2014/main" id="{F1B2865F-3078-4D0A-9220-34388D3606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90E6D31-3EB1-47EB-AB03-D073B575F87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C9800DC-8C15-4DEC-9FD0-AF3B039AFDE2}" type="slidenum">
              <a:rPr lang="en-US" smtClean="0"/>
              <a:t>‹#›</a:t>
            </a:fld>
            <a:endParaRPr lang="en-US"/>
          </a:p>
        </p:txBody>
      </p:sp>
    </p:spTree>
    <p:extLst>
      <p:ext uri="{BB962C8B-B14F-4D97-AF65-F5344CB8AC3E}">
        <p14:creationId xmlns:p14="http://schemas.microsoft.com/office/powerpoint/2010/main" val="36334822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32693-88F9-44D8-A2F4-545F2CC977AC}" type="datetimeFigureOut">
              <a:rPr lang="en-US" smtClean="0"/>
              <a:t>7/31/2018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CF14F4-1A49-42FA-8910-FC707D662C7E}" type="slidenum">
              <a:rPr lang="en-US" smtClean="0"/>
              <a:t>‹#›</a:t>
            </a:fld>
            <a:endParaRPr lang="en-US"/>
          </a:p>
        </p:txBody>
      </p:sp>
    </p:spTree>
    <p:extLst>
      <p:ext uri="{BB962C8B-B14F-4D97-AF65-F5344CB8AC3E}">
        <p14:creationId xmlns:p14="http://schemas.microsoft.com/office/powerpoint/2010/main" val="2172683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94A1BEA-2639-4773-BE53-89D79A0E9AF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3818410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A1BEA-2639-4773-BE53-89D79A0E9AF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1350307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A1BEA-2639-4773-BE53-89D79A0E9AF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286661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94A1BEA-2639-4773-BE53-89D79A0E9AF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3617602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4A1BEA-2639-4773-BE53-89D79A0E9AFC}" type="datetimeFigureOut">
              <a:rPr lang="en-US" smtClean="0"/>
              <a:t>7/31/2018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91147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94A1BEA-2639-4773-BE53-89D79A0E9AFC}"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1908515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4A1BEA-2639-4773-BE53-89D79A0E9AFC}" type="datetimeFigureOut">
              <a:rPr lang="en-US" smtClean="0"/>
              <a:t>7/31/2018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29707521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94A1BEA-2639-4773-BE53-89D79A0E9AFC}" type="datetimeFigureOut">
              <a:rPr lang="en-US" smtClean="0"/>
              <a:t>7/31/2018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976609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4A1BEA-2639-4773-BE53-89D79A0E9AFC}" type="datetimeFigureOut">
              <a:rPr lang="en-US" smtClean="0"/>
              <a:t>7/31/2018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1129090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4A1BEA-2639-4773-BE53-89D79A0E9AFC}"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3253818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94A1BEA-2639-4773-BE53-89D79A0E9AFC}" type="datetimeFigureOut">
              <a:rPr lang="en-US" smtClean="0"/>
              <a:t>7/31/2018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04B7EE-9DE5-4E73-A812-E94FDC369314}" type="slidenum">
              <a:rPr lang="en-US" smtClean="0"/>
              <a:t>‹#›</a:t>
            </a:fld>
            <a:endParaRPr lang="en-US"/>
          </a:p>
        </p:txBody>
      </p:sp>
    </p:spTree>
    <p:extLst>
      <p:ext uri="{BB962C8B-B14F-4D97-AF65-F5344CB8AC3E}">
        <p14:creationId xmlns:p14="http://schemas.microsoft.com/office/powerpoint/2010/main" val="1522825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4A1BEA-2639-4773-BE53-89D79A0E9AFC}" type="datetimeFigureOut">
              <a:rPr lang="en-US" smtClean="0"/>
              <a:t>7/31/2018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04B7EE-9DE5-4E73-A812-E94FDC369314}" type="slidenum">
              <a:rPr lang="en-US" smtClean="0"/>
              <a:t>‹#›</a:t>
            </a:fld>
            <a:endParaRPr lang="en-US"/>
          </a:p>
        </p:txBody>
      </p:sp>
    </p:spTree>
    <p:extLst>
      <p:ext uri="{BB962C8B-B14F-4D97-AF65-F5344CB8AC3E}">
        <p14:creationId xmlns:p14="http://schemas.microsoft.com/office/powerpoint/2010/main" val="1884053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	</a:t>
            </a:r>
          </a:p>
        </p:txBody>
      </p:sp>
      <p:sp>
        <p:nvSpPr>
          <p:cNvPr id="3" name="Subtitle 2"/>
          <p:cNvSpPr>
            <a:spLocks noGrp="1"/>
          </p:cNvSpPr>
          <p:nvPr>
            <p:ph type="subTitle" idx="1"/>
          </p:nvPr>
        </p:nvSpPr>
        <p:spPr/>
        <p:txBody>
          <a:bodyPr>
            <a:normAutofit/>
          </a:bodyPr>
          <a:lstStyle/>
          <a:p>
            <a:r>
              <a:rPr lang="en-US" sz="4000" dirty="0"/>
              <a:t>Safety Philosophy and Disciplinary Program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24275" y="664503"/>
            <a:ext cx="4743450" cy="2371725"/>
          </a:xfrm>
          <a:prstGeom prst="rect">
            <a:avLst/>
          </a:prstGeom>
        </p:spPr>
      </p:pic>
    </p:spTree>
    <p:extLst>
      <p:ext uri="{BB962C8B-B14F-4D97-AF65-F5344CB8AC3E}">
        <p14:creationId xmlns:p14="http://schemas.microsoft.com/office/powerpoint/2010/main" val="695891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41391" y="972384"/>
            <a:ext cx="5157787" cy="823912"/>
          </a:xfrm>
        </p:spPr>
        <p:txBody>
          <a:bodyPr/>
          <a:lstStyle/>
          <a:p>
            <a:pPr algn="ctr"/>
            <a:r>
              <a:rPr lang="en-US" u="sng" dirty="0"/>
              <a:t>Foreman</a:t>
            </a:r>
            <a:endParaRPr lang="en-US" dirty="0"/>
          </a:p>
        </p:txBody>
      </p:sp>
      <p:sp>
        <p:nvSpPr>
          <p:cNvPr id="3" name="Content Placeholder 2"/>
          <p:cNvSpPr>
            <a:spLocks noGrp="1"/>
          </p:cNvSpPr>
          <p:nvPr>
            <p:ph sz="half" idx="2"/>
          </p:nvPr>
        </p:nvSpPr>
        <p:spPr>
          <a:xfrm>
            <a:off x="839788" y="2070340"/>
            <a:ext cx="5157787" cy="4119323"/>
          </a:xfrm>
        </p:spPr>
        <p:txBody>
          <a:bodyPr>
            <a:normAutofit fontScale="92500" lnSpcReduction="20000"/>
          </a:bodyPr>
          <a:lstStyle/>
          <a:p>
            <a:pPr lvl="0"/>
            <a:r>
              <a:rPr lang="en-US" sz="2400" dirty="0"/>
              <a:t>All above minimum criteria applies. </a:t>
            </a:r>
          </a:p>
          <a:p>
            <a:pPr lvl="0"/>
            <a:r>
              <a:rPr lang="en-US" sz="2400" dirty="0"/>
              <a:t>Completed T&amp;D Skills Development Program and/or tested out.</a:t>
            </a:r>
          </a:p>
          <a:p>
            <a:pPr lvl="0"/>
            <a:r>
              <a:rPr lang="en-US" sz="2400" dirty="0"/>
              <a:t>An employee that has demonstrated leadership capabilities and sufficient experience as a lineman.</a:t>
            </a:r>
          </a:p>
          <a:p>
            <a:pPr lvl="0"/>
            <a:r>
              <a:rPr lang="en-US" sz="2400" dirty="0"/>
              <a:t>Has the capability to handle paper work required by the company &amp; customer. </a:t>
            </a:r>
          </a:p>
          <a:p>
            <a:pPr lvl="0"/>
            <a:r>
              <a:rPr lang="en-US" sz="2400" dirty="0"/>
              <a:t>Recommendation by President, Operations/Division Managers, and Supervisors. </a:t>
            </a:r>
          </a:p>
          <a:p>
            <a:pPr lvl="0"/>
            <a:r>
              <a:rPr lang="en-US" sz="2400" dirty="0"/>
              <a:t>Can perform such duties as described in the attached job description (see attachment).</a:t>
            </a:r>
          </a:p>
        </p:txBody>
      </p:sp>
      <p:sp>
        <p:nvSpPr>
          <p:cNvPr id="10" name="Content Placeholder 9"/>
          <p:cNvSpPr>
            <a:spLocks noGrp="1"/>
          </p:cNvSpPr>
          <p:nvPr>
            <p:ph sz="quarter" idx="4"/>
          </p:nvPr>
        </p:nvSpPr>
        <p:spPr>
          <a:xfrm>
            <a:off x="6172199" y="2050483"/>
            <a:ext cx="5183188" cy="4024542"/>
          </a:xfrm>
        </p:spPr>
        <p:txBody>
          <a:bodyPr>
            <a:noAutofit/>
          </a:bodyPr>
          <a:lstStyle/>
          <a:p>
            <a:pPr lvl="0"/>
            <a:r>
              <a:rPr lang="en-US" sz="2200" dirty="0"/>
              <a:t>All above minimum criteria applies. </a:t>
            </a:r>
          </a:p>
          <a:p>
            <a:pPr lvl="0"/>
            <a:r>
              <a:rPr lang="en-US" sz="2200" dirty="0"/>
              <a:t>Qualified Observer Training/Test (capable of being an observer)</a:t>
            </a:r>
          </a:p>
          <a:p>
            <a:pPr lvl="0"/>
            <a:r>
              <a:rPr lang="en-US" sz="2200" dirty="0"/>
              <a:t>Twelve (12) months experience in a </a:t>
            </a:r>
            <a:r>
              <a:rPr lang="en-US" sz="2200" dirty="0" err="1"/>
              <a:t>Groundman</a:t>
            </a:r>
            <a:r>
              <a:rPr lang="en-US" sz="2200" dirty="0"/>
              <a:t> position prior to operator step (see written job description).</a:t>
            </a:r>
          </a:p>
          <a:p>
            <a:pPr lvl="0"/>
            <a:r>
              <a:rPr lang="en-US" sz="2200" dirty="0"/>
              <a:t>Enrolled in T&amp;D Skills Employee Development Program.</a:t>
            </a:r>
          </a:p>
          <a:p>
            <a:pPr lvl="0"/>
            <a:r>
              <a:rPr lang="en-US" sz="2200" dirty="0"/>
              <a:t>Possesses all necessary Operators Certificates.</a:t>
            </a:r>
          </a:p>
          <a:p>
            <a:pPr lvl="0"/>
            <a:r>
              <a:rPr lang="en-US" sz="2200" dirty="0"/>
              <a:t>Commercial Driver’s License Holder</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
        <p:nvSpPr>
          <p:cNvPr id="13" name="Text Placeholder 7"/>
          <p:cNvSpPr>
            <a:spLocks noGrp="1"/>
          </p:cNvSpPr>
          <p:nvPr>
            <p:ph type="body" idx="1"/>
          </p:nvPr>
        </p:nvSpPr>
        <p:spPr>
          <a:xfrm>
            <a:off x="5899178" y="1094461"/>
            <a:ext cx="5456209" cy="1151825"/>
          </a:xfrm>
        </p:spPr>
        <p:txBody>
          <a:bodyPr/>
          <a:lstStyle/>
          <a:p>
            <a:pPr algn="ctr"/>
            <a:r>
              <a:rPr lang="en-US" u="sng" dirty="0"/>
              <a:t>Equipment Operators</a:t>
            </a:r>
            <a:endParaRPr lang="en-US" dirty="0"/>
          </a:p>
          <a:p>
            <a:endParaRPr lang="en-US" dirty="0"/>
          </a:p>
        </p:txBody>
      </p:sp>
    </p:spTree>
    <p:extLst>
      <p:ext uri="{BB962C8B-B14F-4D97-AF65-F5344CB8AC3E}">
        <p14:creationId xmlns:p14="http://schemas.microsoft.com/office/powerpoint/2010/main" val="3232035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Classifications	</a:t>
            </a:r>
          </a:p>
        </p:txBody>
      </p:sp>
      <p:sp>
        <p:nvSpPr>
          <p:cNvPr id="7" name="Subtitle 6"/>
          <p:cNvSpPr>
            <a:spLocks noGrp="1"/>
          </p:cNvSpPr>
          <p:nvPr>
            <p:ph type="subTitle" idx="1"/>
          </p:nvPr>
        </p:nvSpPr>
        <p:spPr/>
        <p:txBody>
          <a:bodyPr/>
          <a:lstStyle/>
          <a:p>
            <a:r>
              <a:rPr lang="en-US" dirty="0"/>
              <a:t>Skill Assessment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2120228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3849"/>
            <a:ext cx="10515600" cy="5573114"/>
          </a:xfrm>
        </p:spPr>
        <p:txBody>
          <a:bodyPr>
            <a:normAutofit fontScale="92500" lnSpcReduction="20000"/>
          </a:bodyPr>
          <a:lstStyle/>
          <a:p>
            <a:pPr marL="0" indent="0">
              <a:buNone/>
            </a:pPr>
            <a:r>
              <a:rPr lang="en-US" b="1" i="1" u="sng" dirty="0"/>
              <a:t>Laborer/Helper</a:t>
            </a:r>
            <a:endParaRPr lang="en-US" u="sng" dirty="0"/>
          </a:p>
          <a:p>
            <a:pPr marL="0" indent="0">
              <a:buNone/>
            </a:pPr>
            <a:endParaRPr lang="en-US" dirty="0"/>
          </a:p>
          <a:p>
            <a:r>
              <a:rPr lang="en-US" dirty="0"/>
              <a:t>Performs duties such as digging holes, framing poles, and assisting with de-energized work performed on the ground. He is not allowed to climb poles or work on any energized facilities, nor is he qualified to be an observer for a lineman. Knowledge of construction and maintenance. </a:t>
            </a:r>
          </a:p>
          <a:p>
            <a:endParaRPr lang="en-US" dirty="0"/>
          </a:p>
          <a:p>
            <a:pPr marL="0" indent="0">
              <a:buNone/>
            </a:pPr>
            <a:r>
              <a:rPr lang="en-US" b="1" i="1" u="sng" dirty="0" err="1"/>
              <a:t>Groundman</a:t>
            </a:r>
            <a:endParaRPr lang="en-US" u="sng" dirty="0"/>
          </a:p>
          <a:p>
            <a:pPr marL="0" indent="0">
              <a:buNone/>
            </a:pPr>
            <a:endParaRPr lang="en-US" dirty="0"/>
          </a:p>
          <a:p>
            <a:r>
              <a:rPr lang="en-US" dirty="0"/>
              <a:t>May perform such duties as digging holes, setting poles, and assist with framing of poles. Shall closely observe work methods of the lineman. He must adhere to the instructions of the foreman and/or qualified lineman. Once trained, may be qualified to act as an observer for lineman. After evaluation and completion of EPT &amp; enrolled in the T&amp;D Skills Program, he may advance toward an apprentice C.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2580456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03849"/>
            <a:ext cx="10515600" cy="5573114"/>
          </a:xfrm>
        </p:spPr>
        <p:txBody>
          <a:bodyPr>
            <a:normAutofit fontScale="92500"/>
          </a:bodyPr>
          <a:lstStyle/>
          <a:p>
            <a:pPr marL="0" indent="0">
              <a:buNone/>
            </a:pPr>
            <a:r>
              <a:rPr lang="en-US" b="1" i="1" u="sng" dirty="0"/>
              <a:t>Apprentice C – Cold</a:t>
            </a:r>
            <a:endParaRPr lang="en-US" u="sng" dirty="0"/>
          </a:p>
          <a:p>
            <a:pPr marL="0" indent="0">
              <a:buNone/>
            </a:pPr>
            <a:endParaRPr lang="en-US" dirty="0"/>
          </a:p>
          <a:p>
            <a:r>
              <a:rPr lang="en-US" dirty="0"/>
              <a:t>After successful evaluation a </a:t>
            </a:r>
            <a:r>
              <a:rPr lang="en-US" dirty="0" err="1"/>
              <a:t>groundman</a:t>
            </a:r>
            <a:r>
              <a:rPr lang="en-US" dirty="0"/>
              <a:t> may advance to Apprentice C. Employee must demonstrate ability to climb poles and operate equipment safely. Must be thoroughly versed in the safety policies and procedures. Must be able to identify and distinguish between voltages.  </a:t>
            </a:r>
          </a:p>
          <a:p>
            <a:pPr marL="0" indent="0">
              <a:buNone/>
            </a:pPr>
            <a:endParaRPr lang="en-US" dirty="0"/>
          </a:p>
          <a:p>
            <a:pPr marL="0" indent="0">
              <a:buNone/>
            </a:pPr>
            <a:r>
              <a:rPr lang="en-US" b="1" i="1" u="sng" dirty="0"/>
              <a:t>Apprentice C – Hot – Secondary </a:t>
            </a:r>
            <a:endParaRPr lang="en-US" u="sng" dirty="0"/>
          </a:p>
          <a:p>
            <a:pPr marL="0" indent="0">
              <a:buNone/>
            </a:pPr>
            <a:r>
              <a:rPr lang="en-US" dirty="0"/>
              <a:t> </a:t>
            </a:r>
          </a:p>
          <a:p>
            <a:r>
              <a:rPr lang="en-US" dirty="0"/>
              <a:t>All above criteria applies. After evaluation he may be allowed to work on low voltage energized lines, but only under the supervision of the foreman and/or qualified lineman. After evaluation he may advance to Apprentice B. </a:t>
            </a:r>
          </a:p>
          <a:p>
            <a:pPr marL="0" indent="0">
              <a:buNone/>
            </a:pPr>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16226555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234" y="603849"/>
            <a:ext cx="10689566" cy="5573114"/>
          </a:xfrm>
        </p:spPr>
        <p:txBody>
          <a:bodyPr>
            <a:normAutofit fontScale="47500" lnSpcReduction="20000"/>
          </a:bodyPr>
          <a:lstStyle/>
          <a:p>
            <a:pPr marL="0" indent="0">
              <a:buNone/>
            </a:pPr>
            <a:r>
              <a:rPr lang="en-US" sz="5100" b="1" i="1" u="sng" dirty="0"/>
              <a:t>Apprentice B</a:t>
            </a:r>
            <a:endParaRPr lang="en-US" sz="5100" u="sng" dirty="0"/>
          </a:p>
          <a:p>
            <a:pPr marL="0" indent="0">
              <a:buNone/>
            </a:pPr>
            <a:endParaRPr lang="en-US" sz="5100" dirty="0"/>
          </a:p>
          <a:p>
            <a:r>
              <a:rPr lang="en-US" sz="5100" dirty="0"/>
              <a:t>After successful completion of C class an employee is able to advance to level B. Employee must be well versed in all safe work practices as well as safety policies. Must have a working knowledge of line construction. Once qualified he will be allowed to work on energized lines with the foreman and/or qualified lineman present. After evaluation and completion of modules 1-8 he may advance to Lineman A. </a:t>
            </a:r>
          </a:p>
          <a:p>
            <a:pPr marL="0" indent="0">
              <a:buNone/>
            </a:pPr>
            <a:endParaRPr lang="en-US" sz="5100" dirty="0"/>
          </a:p>
          <a:p>
            <a:pPr marL="0" indent="0">
              <a:buNone/>
            </a:pPr>
            <a:r>
              <a:rPr lang="en-US" sz="5100" b="1" i="1" u="sng" dirty="0"/>
              <a:t>Lineman A</a:t>
            </a:r>
            <a:endParaRPr lang="en-US" sz="5100" u="sng" dirty="0"/>
          </a:p>
          <a:p>
            <a:pPr marL="0" indent="0">
              <a:buNone/>
            </a:pPr>
            <a:r>
              <a:rPr lang="en-US" sz="5100" dirty="0"/>
              <a:t> </a:t>
            </a:r>
          </a:p>
          <a:p>
            <a:r>
              <a:rPr lang="en-US" sz="5100" dirty="0"/>
              <a:t>After successful completion of apprentice program, the employee shall advance to Lineman A class (employees may be grandfathered as lineman without completing apprentice program with ample past experience). He shall be skilled and experience in all phases of line work. Very knowledgeable in safe work practices and procedures. Assist in the training of less experience personnel. Shall be capable of supervising the work of any part of the crew, should he be authorized to do so.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3845103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4234" y="603849"/>
            <a:ext cx="10689566" cy="5573114"/>
          </a:xfrm>
        </p:spPr>
        <p:txBody>
          <a:bodyPr>
            <a:normAutofit/>
          </a:bodyPr>
          <a:lstStyle/>
          <a:p>
            <a:pPr marL="0" indent="0">
              <a:buNone/>
            </a:pPr>
            <a:r>
              <a:rPr lang="en-US" sz="2600" b="1" i="1" u="sng" dirty="0"/>
              <a:t>Foreman</a:t>
            </a:r>
            <a:endParaRPr lang="en-US" sz="2600" u="sng" dirty="0"/>
          </a:p>
          <a:p>
            <a:pPr marL="0" indent="0">
              <a:buNone/>
            </a:pPr>
            <a:endParaRPr lang="en-US" sz="2600" dirty="0"/>
          </a:p>
          <a:p>
            <a:r>
              <a:rPr lang="en-US" sz="2600" dirty="0"/>
              <a:t>Lineman that has shown leadership capabilities and experience shall advance to Foreman. Must have extensive knowledge of line construction and maintenance. He is responsible for the safety of his crew. He will interact with the customer in a professional manner. Shall be in charge of the care and maintenance of his equipment. He will assist in the training and evaluating of employees on his crew.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17949370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Skill Set	</a:t>
            </a:r>
          </a:p>
        </p:txBody>
      </p:sp>
      <p:sp>
        <p:nvSpPr>
          <p:cNvPr id="7" name="Subtitle 6"/>
          <p:cNvSpPr>
            <a:spLocks noGrp="1"/>
          </p:cNvSpPr>
          <p:nvPr>
            <p:ph type="subTitle" idx="1"/>
          </p:nvPr>
        </p:nvSpPr>
        <p:spPr/>
        <p:txBody>
          <a:bodyPr/>
          <a:lstStyle/>
          <a:p>
            <a:r>
              <a:rPr lang="en-US" dirty="0"/>
              <a:t>Overhead &amp; Underground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1438394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40955859"/>
              </p:ext>
            </p:extLst>
          </p:nvPr>
        </p:nvGraphicFramePr>
        <p:xfrm>
          <a:off x="250165" y="258792"/>
          <a:ext cx="11231593" cy="6436457"/>
        </p:xfrm>
        <a:graphic>
          <a:graphicData uri="http://schemas.openxmlformats.org/drawingml/2006/table">
            <a:tbl>
              <a:tblPr firstRow="1" firstCol="1" bandRow="1">
                <a:tableStyleId>{91EBBBCC-DAD2-459C-BE2E-F6DE35CF9A28}</a:tableStyleId>
              </a:tblPr>
              <a:tblGrid>
                <a:gridCol w="3174522">
                  <a:extLst>
                    <a:ext uri="{9D8B030D-6E8A-4147-A177-3AD203B41FA5}">
                      <a16:colId xmlns:a16="http://schemas.microsoft.com/office/drawing/2014/main" val="20000"/>
                    </a:ext>
                  </a:extLst>
                </a:gridCol>
                <a:gridCol w="1768415">
                  <a:extLst>
                    <a:ext uri="{9D8B030D-6E8A-4147-A177-3AD203B41FA5}">
                      <a16:colId xmlns:a16="http://schemas.microsoft.com/office/drawing/2014/main" val="20001"/>
                    </a:ext>
                  </a:extLst>
                </a:gridCol>
                <a:gridCol w="1759789">
                  <a:extLst>
                    <a:ext uri="{9D8B030D-6E8A-4147-A177-3AD203B41FA5}">
                      <a16:colId xmlns:a16="http://schemas.microsoft.com/office/drawing/2014/main" val="20002"/>
                    </a:ext>
                  </a:extLst>
                </a:gridCol>
                <a:gridCol w="1440611">
                  <a:extLst>
                    <a:ext uri="{9D8B030D-6E8A-4147-A177-3AD203B41FA5}">
                      <a16:colId xmlns:a16="http://schemas.microsoft.com/office/drawing/2014/main" val="20003"/>
                    </a:ext>
                  </a:extLst>
                </a:gridCol>
                <a:gridCol w="1621766">
                  <a:extLst>
                    <a:ext uri="{9D8B030D-6E8A-4147-A177-3AD203B41FA5}">
                      <a16:colId xmlns:a16="http://schemas.microsoft.com/office/drawing/2014/main" val="20004"/>
                    </a:ext>
                  </a:extLst>
                </a:gridCol>
                <a:gridCol w="1466490">
                  <a:extLst>
                    <a:ext uri="{9D8B030D-6E8A-4147-A177-3AD203B41FA5}">
                      <a16:colId xmlns:a16="http://schemas.microsoft.com/office/drawing/2014/main" val="20005"/>
                    </a:ext>
                  </a:extLst>
                </a:gridCol>
              </a:tblGrid>
              <a:tr h="323683">
                <a:tc>
                  <a:txBody>
                    <a:bodyPr/>
                    <a:lstStyle/>
                    <a:p>
                      <a:pPr marL="0" marR="0" algn="l">
                        <a:spcBef>
                          <a:spcPts val="0"/>
                        </a:spcBef>
                        <a:spcAft>
                          <a:spcPts val="0"/>
                        </a:spcAft>
                      </a:pPr>
                      <a:r>
                        <a:rPr lang="en-US" sz="1200" dirty="0">
                          <a:solidFill>
                            <a:sysClr val="windowText" lastClr="000000"/>
                          </a:solidFill>
                          <a:effectLst/>
                        </a:rPr>
                        <a:t>Energized Conditions:</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ysClr val="windowText" lastClr="000000"/>
                          </a:solidFill>
                          <a:effectLst/>
                        </a:rPr>
                        <a:t>Ground</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ysClr val="windowText" lastClr="000000"/>
                          </a:solidFill>
                          <a:effectLst/>
                        </a:rPr>
                        <a:t>Apprentice C</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ysClr val="windowText" lastClr="000000"/>
                          </a:solidFill>
                          <a:effectLst/>
                        </a:rPr>
                        <a:t>Apprentice B</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ysClr val="windowText" lastClr="000000"/>
                          </a:solidFill>
                          <a:effectLst/>
                        </a:rPr>
                        <a:t>Lineman/Foreman</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solidFill>
                            <a:sysClr val="windowText" lastClr="000000"/>
                          </a:solidFill>
                          <a:effectLst/>
                        </a:rPr>
                        <a:t>Comments</a:t>
                      </a:r>
                      <a:endParaRPr lang="en-US" sz="1400" dirty="0">
                        <a:solidFill>
                          <a:sysClr val="windowText" lastClr="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59721">
                <a:tc>
                  <a:txBody>
                    <a:bodyPr/>
                    <a:lstStyle/>
                    <a:p>
                      <a:pPr marL="0" marR="0" algn="l">
                        <a:spcBef>
                          <a:spcPts val="0"/>
                        </a:spcBef>
                        <a:spcAft>
                          <a:spcPts val="0"/>
                        </a:spcAft>
                      </a:pPr>
                      <a:r>
                        <a:rPr lang="en-US" sz="1200" dirty="0">
                          <a:effectLst/>
                        </a:rPr>
                        <a:t>Services Install/Replace</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49562">
                <a:tc>
                  <a:txBody>
                    <a:bodyPr/>
                    <a:lstStyle/>
                    <a:p>
                      <a:pPr marL="0" marR="0" algn="l">
                        <a:spcBef>
                          <a:spcPts val="0"/>
                        </a:spcBef>
                        <a:spcAft>
                          <a:spcPts val="0"/>
                        </a:spcAft>
                      </a:pPr>
                      <a:r>
                        <a:rPr lang="en-US" sz="1200" dirty="0">
                          <a:effectLst/>
                        </a:rPr>
                        <a:t>New Extensions (1 to 2 Spans)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59721">
                <a:tc>
                  <a:txBody>
                    <a:bodyPr/>
                    <a:lstStyle/>
                    <a:p>
                      <a:pPr marL="0" marR="0" algn="l">
                        <a:spcBef>
                          <a:spcPts val="0"/>
                        </a:spcBef>
                        <a:spcAft>
                          <a:spcPts val="0"/>
                        </a:spcAft>
                      </a:pPr>
                      <a:r>
                        <a:rPr lang="en-US" sz="1200" dirty="0">
                          <a:effectLst/>
                        </a:rPr>
                        <a:t>Single Phase Pole Change</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59721">
                <a:tc>
                  <a:txBody>
                    <a:bodyPr/>
                    <a:lstStyle/>
                    <a:p>
                      <a:pPr marL="0" marR="0" algn="l">
                        <a:spcBef>
                          <a:spcPts val="0"/>
                        </a:spcBef>
                        <a:spcAft>
                          <a:spcPts val="0"/>
                        </a:spcAft>
                      </a:pPr>
                      <a:r>
                        <a:rPr lang="en-US" sz="1200" dirty="0">
                          <a:effectLst/>
                        </a:rPr>
                        <a:t>Single Phase Transformer Change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49562">
                <a:tc>
                  <a:txBody>
                    <a:bodyPr/>
                    <a:lstStyle/>
                    <a:p>
                      <a:pPr marL="0" marR="0" algn="l">
                        <a:spcBef>
                          <a:spcPts val="0"/>
                        </a:spcBef>
                        <a:spcAft>
                          <a:spcPts val="0"/>
                        </a:spcAft>
                      </a:pPr>
                      <a:r>
                        <a:rPr lang="en-US" sz="1200" dirty="0">
                          <a:effectLst/>
                        </a:rPr>
                        <a:t>Single Phase Re-Conduct</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59721">
                <a:tc>
                  <a:txBody>
                    <a:bodyPr/>
                    <a:lstStyle/>
                    <a:p>
                      <a:pPr marL="0" marR="0" algn="l">
                        <a:spcBef>
                          <a:spcPts val="0"/>
                        </a:spcBef>
                        <a:spcAft>
                          <a:spcPts val="0"/>
                        </a:spcAft>
                      </a:pPr>
                      <a:r>
                        <a:rPr lang="en-US" sz="1200" dirty="0">
                          <a:effectLst/>
                        </a:rPr>
                        <a:t>Insulator Change</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49562">
                <a:tc>
                  <a:txBody>
                    <a:bodyPr/>
                    <a:lstStyle/>
                    <a:p>
                      <a:pPr marL="0" marR="0" algn="l">
                        <a:spcBef>
                          <a:spcPts val="0"/>
                        </a:spcBef>
                        <a:spcAft>
                          <a:spcPts val="0"/>
                        </a:spcAft>
                      </a:pPr>
                      <a:r>
                        <a:rPr lang="en-US" sz="1200" dirty="0" err="1">
                          <a:effectLst/>
                        </a:rPr>
                        <a:t>Crossarm</a:t>
                      </a:r>
                      <a:r>
                        <a:rPr lang="en-US" sz="1200" dirty="0">
                          <a:effectLst/>
                        </a:rPr>
                        <a:t> Change</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59721">
                <a:tc>
                  <a:txBody>
                    <a:bodyPr/>
                    <a:lstStyle/>
                    <a:p>
                      <a:pPr marL="0" marR="0" algn="l">
                        <a:spcBef>
                          <a:spcPts val="0"/>
                        </a:spcBef>
                        <a:spcAft>
                          <a:spcPts val="0"/>
                        </a:spcAft>
                      </a:pPr>
                      <a:r>
                        <a:rPr lang="en-US" sz="1200" dirty="0">
                          <a:effectLst/>
                        </a:rPr>
                        <a:t>Capacitor Change/Install</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49562">
                <a:tc>
                  <a:txBody>
                    <a:bodyPr/>
                    <a:lstStyle/>
                    <a:p>
                      <a:pPr marL="0" marR="0" algn="l">
                        <a:spcBef>
                          <a:spcPts val="0"/>
                        </a:spcBef>
                        <a:spcAft>
                          <a:spcPts val="0"/>
                        </a:spcAft>
                      </a:pPr>
                      <a:r>
                        <a:rPr lang="en-US" sz="1200" dirty="0">
                          <a:effectLst/>
                        </a:rPr>
                        <a:t>Three Phase Pole Change (Tan)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59721">
                <a:tc>
                  <a:txBody>
                    <a:bodyPr/>
                    <a:lstStyle/>
                    <a:p>
                      <a:pPr marL="0" marR="0" algn="l">
                        <a:spcBef>
                          <a:spcPts val="0"/>
                        </a:spcBef>
                        <a:spcAft>
                          <a:spcPts val="0"/>
                        </a:spcAft>
                      </a:pPr>
                      <a:r>
                        <a:rPr lang="en-US" sz="1200" dirty="0">
                          <a:effectLst/>
                        </a:rPr>
                        <a:t>Three Phase Pole Change (DE)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49562">
                <a:tc>
                  <a:txBody>
                    <a:bodyPr/>
                    <a:lstStyle/>
                    <a:p>
                      <a:pPr marL="0" marR="0" algn="l">
                        <a:spcBef>
                          <a:spcPts val="0"/>
                        </a:spcBef>
                        <a:spcAft>
                          <a:spcPts val="0"/>
                        </a:spcAft>
                      </a:pPr>
                      <a:r>
                        <a:rPr lang="en-US" sz="1200" dirty="0">
                          <a:effectLst/>
                        </a:rPr>
                        <a:t>Three Phase Transformer Change/Install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r h="359721">
                <a:tc>
                  <a:txBody>
                    <a:bodyPr/>
                    <a:lstStyle/>
                    <a:p>
                      <a:pPr marL="0" marR="0" algn="l">
                        <a:spcBef>
                          <a:spcPts val="0"/>
                        </a:spcBef>
                        <a:spcAft>
                          <a:spcPts val="0"/>
                        </a:spcAft>
                      </a:pPr>
                      <a:r>
                        <a:rPr lang="en-US" sz="1200" dirty="0">
                          <a:effectLst/>
                        </a:rPr>
                        <a:t>Three Phase Re-Conduct</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2</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2"/>
                  </a:ext>
                </a:extLst>
              </a:tr>
              <a:tr h="359721">
                <a:tc>
                  <a:txBody>
                    <a:bodyPr/>
                    <a:lstStyle/>
                    <a:p>
                      <a:pPr marL="0" marR="0" algn="l">
                        <a:spcBef>
                          <a:spcPts val="0"/>
                        </a:spcBef>
                        <a:spcAft>
                          <a:spcPts val="0"/>
                        </a:spcAft>
                      </a:pPr>
                      <a:r>
                        <a:rPr lang="en-US" sz="1200" dirty="0">
                          <a:effectLst/>
                        </a:rPr>
                        <a:t>Platform Bank Change/Install</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3"/>
                  </a:ext>
                </a:extLst>
              </a:tr>
              <a:tr h="349562">
                <a:tc>
                  <a:txBody>
                    <a:bodyPr/>
                    <a:lstStyle/>
                    <a:p>
                      <a:pPr marL="0" marR="0" algn="l">
                        <a:spcBef>
                          <a:spcPts val="0"/>
                        </a:spcBef>
                        <a:spcAft>
                          <a:spcPts val="0"/>
                        </a:spcAft>
                      </a:pPr>
                      <a:r>
                        <a:rPr lang="en-US" sz="1200" dirty="0">
                          <a:effectLst/>
                        </a:rPr>
                        <a:t>Single Phase UG Terminal Pole</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In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4"/>
                  </a:ext>
                </a:extLst>
              </a:tr>
              <a:tr h="359721">
                <a:tc>
                  <a:txBody>
                    <a:bodyPr/>
                    <a:lstStyle/>
                    <a:p>
                      <a:pPr marL="0" marR="0" algn="l">
                        <a:spcBef>
                          <a:spcPts val="0"/>
                        </a:spcBef>
                        <a:spcAft>
                          <a:spcPts val="0"/>
                        </a:spcAft>
                      </a:pPr>
                      <a:r>
                        <a:rPr lang="en-US" sz="1200" dirty="0">
                          <a:effectLst/>
                        </a:rPr>
                        <a:t>Single Phase UG Pad Mount Transformer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In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5"/>
                  </a:ext>
                </a:extLst>
              </a:tr>
              <a:tr h="349562">
                <a:tc>
                  <a:txBody>
                    <a:bodyPr/>
                    <a:lstStyle/>
                    <a:p>
                      <a:pPr marL="0" marR="0" algn="l">
                        <a:spcBef>
                          <a:spcPts val="0"/>
                        </a:spcBef>
                        <a:spcAft>
                          <a:spcPts val="0"/>
                        </a:spcAft>
                      </a:pPr>
                      <a:r>
                        <a:rPr lang="en-US" sz="1200" dirty="0">
                          <a:effectLst/>
                        </a:rPr>
                        <a:t>Three Phase UG</a:t>
                      </a:r>
                      <a:endParaRPr lang="en-US" sz="1400" dirty="0">
                        <a:effectLst/>
                      </a:endParaRPr>
                    </a:p>
                    <a:p>
                      <a:pPr marL="0" marR="0" algn="l">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In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6"/>
                  </a:ext>
                </a:extLst>
              </a:tr>
              <a:tr h="349562">
                <a:tc>
                  <a:txBody>
                    <a:bodyPr/>
                    <a:lstStyle/>
                    <a:p>
                      <a:pPr marL="0" marR="0" algn="l">
                        <a:spcBef>
                          <a:spcPts val="0"/>
                        </a:spcBef>
                        <a:spcAft>
                          <a:spcPts val="0"/>
                        </a:spcAft>
                      </a:pPr>
                      <a:r>
                        <a:rPr lang="en-US" sz="1200" dirty="0">
                          <a:effectLst/>
                        </a:rPr>
                        <a:t>Three Phase UG Pad Mount Transformer</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a:effectLst/>
                        </a:rPr>
                        <a:t> </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dirty="0">
                          <a:effectLst/>
                        </a:rPr>
                        <a:t>In Process</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43990" marR="4399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Tree>
    <p:extLst>
      <p:ext uri="{BB962C8B-B14F-4D97-AF65-F5344CB8AC3E}">
        <p14:creationId xmlns:p14="http://schemas.microsoft.com/office/powerpoint/2010/main" val="25182904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FATAL FOUR RULES</a:t>
            </a:r>
          </a:p>
        </p:txBody>
      </p:sp>
      <p:sp>
        <p:nvSpPr>
          <p:cNvPr id="7" name="Subtitle 6"/>
          <p:cNvSpPr>
            <a:spLocks noGrp="1"/>
          </p:cNvSpPr>
          <p:nvPr>
            <p:ph type="subTitle" idx="1"/>
          </p:nvPr>
        </p:nvSpPr>
        <p:spPr/>
        <p:txBody>
          <a:bodyPr/>
          <a:lstStyle/>
          <a:p>
            <a:r>
              <a:rPr lang="en-US" dirty="0"/>
              <a:t>Zero Tolerance Policy</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32174682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343" y="940279"/>
            <a:ext cx="11060502" cy="5483795"/>
          </a:xfrm>
        </p:spPr>
        <p:txBody>
          <a:bodyPr>
            <a:normAutofit fontScale="92500" lnSpcReduction="10000"/>
          </a:bodyPr>
          <a:lstStyle/>
          <a:p>
            <a:pPr marL="0" indent="0">
              <a:buNone/>
            </a:pPr>
            <a:r>
              <a:rPr lang="en-US" sz="3200" b="1" u="sng" dirty="0"/>
              <a:t>1. Personal Protection Equipment (PPE)</a:t>
            </a:r>
            <a:endParaRPr lang="en-US" sz="3200" u="sng" dirty="0"/>
          </a:p>
          <a:p>
            <a:pPr lvl="0"/>
            <a:r>
              <a:rPr lang="en-US" sz="3200" dirty="0"/>
              <a:t>Hard Hats, Safety Glasses, Hot Gloves, Leather Gloves, Proper Clothing, etc.</a:t>
            </a:r>
          </a:p>
          <a:p>
            <a:pPr marL="0" indent="0">
              <a:buNone/>
            </a:pPr>
            <a:endParaRPr lang="en-US" sz="3200" u="sng" dirty="0"/>
          </a:p>
          <a:p>
            <a:pPr marL="0" indent="0">
              <a:buNone/>
            </a:pPr>
            <a:r>
              <a:rPr lang="en-US" sz="3200" b="1" u="sng" dirty="0"/>
              <a:t>2. Grounding and Switching</a:t>
            </a:r>
            <a:endParaRPr lang="en-US" sz="3200" u="sng" dirty="0"/>
          </a:p>
          <a:p>
            <a:pPr lvl="0"/>
            <a:r>
              <a:rPr lang="en-US" sz="3200" dirty="0"/>
              <a:t>Clearance Orders, Procedures, Etc.</a:t>
            </a:r>
          </a:p>
          <a:p>
            <a:pPr lvl="0"/>
            <a:r>
              <a:rPr lang="en-US" sz="3200" dirty="0"/>
              <a:t>Verify, Test (buzzing, voltage tester), Ground</a:t>
            </a:r>
          </a:p>
          <a:p>
            <a:pPr marL="0" indent="0">
              <a:buNone/>
            </a:pPr>
            <a:endParaRPr lang="en-US" sz="3200" dirty="0"/>
          </a:p>
          <a:p>
            <a:pPr marL="0" indent="0">
              <a:buNone/>
            </a:pPr>
            <a:r>
              <a:rPr lang="en-US" sz="3200" b="1" u="sng" dirty="0"/>
              <a:t>3. Rubber Goods &amp; Cover-up</a:t>
            </a:r>
            <a:endParaRPr lang="en-US" sz="3200" u="sng" dirty="0"/>
          </a:p>
          <a:p>
            <a:pPr marL="0" indent="0">
              <a:buNone/>
            </a:pPr>
            <a:endParaRPr lang="en-US" sz="3200" dirty="0"/>
          </a:p>
          <a:p>
            <a:pPr marL="0" indent="0">
              <a:buNone/>
            </a:pPr>
            <a:r>
              <a:rPr lang="en-US" sz="3200" b="1" u="sng" dirty="0"/>
              <a:t>4. Fall Protection</a:t>
            </a:r>
            <a:endParaRPr lang="en-US" sz="3200" u="sng"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91598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pPr lvl="0"/>
            <a:r>
              <a:rPr lang="en-US" dirty="0"/>
              <a:t>Safety Philosophy &amp; Disciplinary Program</a:t>
            </a:r>
            <a:endParaRPr lang="en-US" sz="1800" dirty="0"/>
          </a:p>
          <a:p>
            <a:pPr lvl="0"/>
            <a:r>
              <a:rPr lang="en-US" dirty="0"/>
              <a:t>Duties</a:t>
            </a:r>
            <a:endParaRPr lang="en-US" sz="1800" dirty="0"/>
          </a:p>
          <a:p>
            <a:pPr lvl="0"/>
            <a:r>
              <a:rPr lang="en-US" dirty="0"/>
              <a:t>Measures</a:t>
            </a:r>
            <a:endParaRPr lang="en-US" sz="1800" dirty="0"/>
          </a:p>
          <a:p>
            <a:pPr lvl="0"/>
            <a:r>
              <a:rPr lang="en-US" dirty="0"/>
              <a:t>Classifications</a:t>
            </a:r>
            <a:endParaRPr lang="en-US" sz="1800" dirty="0"/>
          </a:p>
          <a:p>
            <a:pPr lvl="1"/>
            <a:r>
              <a:rPr lang="en-US" dirty="0"/>
              <a:t>What are they?</a:t>
            </a:r>
            <a:endParaRPr lang="en-US" sz="1600" dirty="0"/>
          </a:p>
          <a:p>
            <a:pPr lvl="1"/>
            <a:r>
              <a:rPr lang="en-US" dirty="0"/>
              <a:t>What are the limitations?</a:t>
            </a:r>
            <a:endParaRPr lang="en-US" sz="1800" dirty="0"/>
          </a:p>
          <a:p>
            <a:pPr lvl="0"/>
            <a:r>
              <a:rPr lang="en-US" dirty="0"/>
              <a:t>Fatal Four Rules</a:t>
            </a:r>
            <a:endParaRPr lang="en-US" sz="1800" dirty="0"/>
          </a:p>
          <a:p>
            <a:pPr lvl="0"/>
            <a:r>
              <a:rPr lang="en-US" dirty="0"/>
              <a:t>Job Hazard Assessment - JHA</a:t>
            </a:r>
            <a:endParaRPr lang="en-US" sz="1800" dirty="0"/>
          </a:p>
          <a:p>
            <a:pPr lvl="0"/>
            <a:r>
              <a:rPr lang="en-US" dirty="0"/>
              <a:t>UCS Policies/Procedures</a:t>
            </a:r>
            <a:endParaRPr lang="en-US" sz="18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1593818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Level I &amp; II Violations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30415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959" y="724604"/>
            <a:ext cx="3071003" cy="965229"/>
          </a:xfrm>
        </p:spPr>
        <p:txBody>
          <a:bodyPr>
            <a:normAutofit fontScale="90000"/>
          </a:bodyPr>
          <a:lstStyle/>
          <a:p>
            <a:br>
              <a:rPr lang="en-US" sz="6000" dirty="0"/>
            </a:br>
            <a:r>
              <a:rPr lang="en-US" sz="6000" dirty="0"/>
              <a:t>Level I</a:t>
            </a:r>
            <a:br>
              <a:rPr lang="en-US" sz="6000" dirty="0"/>
            </a:br>
            <a:r>
              <a:rPr lang="en-US" dirty="0"/>
              <a:t>Violations</a:t>
            </a:r>
          </a:p>
        </p:txBody>
      </p:sp>
      <p:sp>
        <p:nvSpPr>
          <p:cNvPr id="6" name="Subtitle 5"/>
          <p:cNvSpPr>
            <a:spLocks noGrp="1"/>
          </p:cNvSpPr>
          <p:nvPr>
            <p:ph type="subTitle" idx="1"/>
          </p:nvPr>
        </p:nvSpPr>
        <p:spPr>
          <a:xfrm>
            <a:off x="379562" y="2061713"/>
            <a:ext cx="11136702" cy="4563373"/>
          </a:xfrm>
        </p:spPr>
        <p:txBody>
          <a:bodyPr>
            <a:normAutofit fontScale="85000" lnSpcReduction="20000"/>
          </a:bodyPr>
          <a:lstStyle/>
          <a:p>
            <a:pPr algn="l"/>
            <a:r>
              <a:rPr lang="en-US" b="1" dirty="0"/>
              <a:t>The following consequences are associated with LEVEL I Violation:</a:t>
            </a:r>
          </a:p>
          <a:p>
            <a:pPr algn="l"/>
            <a:r>
              <a:rPr lang="en-US" b="1" dirty="0"/>
              <a:t> </a:t>
            </a:r>
          </a:p>
          <a:p>
            <a:pPr marL="342900" lvl="0" indent="-342900" algn="l">
              <a:buFont typeface="Arial" panose="020B0604020202020204" pitchFamily="34" charset="0"/>
              <a:buChar char="•"/>
            </a:pPr>
            <a:r>
              <a:rPr lang="en-US" dirty="0"/>
              <a:t>The first violation of a LEVEL I will result in a “Verbal Warning”.</a:t>
            </a:r>
          </a:p>
          <a:p>
            <a:pPr marL="342900" lvl="0" indent="-342900" algn="l">
              <a:buFont typeface="Arial" panose="020B0604020202020204" pitchFamily="34" charset="0"/>
              <a:buChar char="•"/>
            </a:pPr>
            <a:r>
              <a:rPr lang="en-US" dirty="0"/>
              <a:t>The second violation will result in a “Written Warning”.</a:t>
            </a:r>
          </a:p>
          <a:p>
            <a:pPr marL="342900" lvl="0" indent="-342900" algn="l">
              <a:buFont typeface="Arial" panose="020B0604020202020204" pitchFamily="34" charset="0"/>
              <a:buChar char="•"/>
            </a:pPr>
            <a:r>
              <a:rPr lang="en-US" dirty="0"/>
              <a:t>The third will result in a three-day suspension without pay.</a:t>
            </a:r>
          </a:p>
          <a:p>
            <a:pPr marL="342900" lvl="0" indent="-342900" algn="l">
              <a:buFont typeface="Arial" panose="020B0604020202020204" pitchFamily="34" charset="0"/>
              <a:buChar char="•"/>
            </a:pPr>
            <a:r>
              <a:rPr lang="en-US" dirty="0"/>
              <a:t>If an employee violates three LEVEL I rules at the same time, a “Written Warning” will be issued. </a:t>
            </a:r>
          </a:p>
          <a:p>
            <a:pPr marL="342900" lvl="0" indent="-342900" algn="l">
              <a:buFont typeface="Arial" panose="020B0604020202020204" pitchFamily="34" charset="0"/>
              <a:buChar char="•"/>
            </a:pPr>
            <a:r>
              <a:rPr lang="en-US" dirty="0"/>
              <a:t>At the time of the third violation of the same offense within a 12-month period, a three-day suspension will follow.</a:t>
            </a:r>
          </a:p>
          <a:p>
            <a:pPr marL="342900" lvl="0" indent="-342900" algn="l">
              <a:buFont typeface="Arial" panose="020B0604020202020204" pitchFamily="34" charset="0"/>
              <a:buChar char="•"/>
            </a:pPr>
            <a:r>
              <a:rPr lang="en-US" dirty="0"/>
              <a:t>If a second suspension within a 12-month period occurs, that employee may be terminated immediately.</a:t>
            </a:r>
          </a:p>
          <a:p>
            <a:pPr marL="342900" lvl="0" indent="-342900" algn="l">
              <a:buFont typeface="Arial" panose="020B0604020202020204" pitchFamily="34" charset="0"/>
              <a:buChar char="•"/>
            </a:pPr>
            <a:r>
              <a:rPr lang="en-US" dirty="0"/>
              <a:t>The job site foreman is considered the employee in charge, and as such, will receive the same disciplinary action as the employee violating the rule. </a:t>
            </a:r>
          </a:p>
          <a:p>
            <a:pPr marL="342900" lvl="0" indent="-342900" algn="l">
              <a:buFont typeface="Arial" panose="020B0604020202020204" pitchFamily="34" charset="0"/>
              <a:buChar char="•"/>
            </a:pPr>
            <a:r>
              <a:rPr lang="en-US" dirty="0"/>
              <a:t>All violations shall be recorded on the violation notice, and signed by the employee, his foreman, and the safety auditor witnessing the violation.</a:t>
            </a:r>
          </a:p>
          <a:p>
            <a:pPr marL="342900" lvl="0" indent="-342900" algn="l">
              <a:buFont typeface="Arial" panose="020B0604020202020204" pitchFamily="34" charset="0"/>
              <a:buChar char="•"/>
            </a:pPr>
            <a:r>
              <a:rPr lang="en-US" dirty="0"/>
              <a:t>A copy will be placed in the employee’s personnel file.  </a:t>
            </a:r>
          </a:p>
          <a:p>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2461706793"/>
              </p:ext>
            </p:extLst>
          </p:nvPr>
        </p:nvGraphicFramePr>
        <p:xfrm>
          <a:off x="4163893" y="207976"/>
          <a:ext cx="6992968" cy="1481857"/>
        </p:xfrm>
        <a:graphic>
          <a:graphicData uri="http://schemas.openxmlformats.org/drawingml/2006/table">
            <a:tbl>
              <a:tblPr firstRow="1" firstCol="1" bandRow="1">
                <a:tableStyleId>{2D5ABB26-0587-4C30-8999-92F81FD0307C}</a:tableStyleId>
              </a:tblPr>
              <a:tblGrid>
                <a:gridCol w="3481357">
                  <a:extLst>
                    <a:ext uri="{9D8B030D-6E8A-4147-A177-3AD203B41FA5}">
                      <a16:colId xmlns:a16="http://schemas.microsoft.com/office/drawing/2014/main" val="20000"/>
                    </a:ext>
                  </a:extLst>
                </a:gridCol>
                <a:gridCol w="3511611">
                  <a:extLst>
                    <a:ext uri="{9D8B030D-6E8A-4147-A177-3AD203B41FA5}">
                      <a16:colId xmlns:a16="http://schemas.microsoft.com/office/drawing/2014/main" val="20001"/>
                    </a:ext>
                  </a:extLst>
                </a:gridCol>
              </a:tblGrid>
              <a:tr h="1481857">
                <a:tc>
                  <a:txBody>
                    <a:bodyPr/>
                    <a:lstStyle/>
                    <a:p>
                      <a:pPr marL="0" marR="0">
                        <a:spcBef>
                          <a:spcPts val="0"/>
                        </a:spcBef>
                        <a:spcAft>
                          <a:spcPts val="0"/>
                        </a:spcAft>
                      </a:pPr>
                      <a:r>
                        <a:rPr lang="en-US" sz="1600" dirty="0">
                          <a:effectLst/>
                        </a:rPr>
                        <a:t>FOREMANS RESPONSIBLITS</a:t>
                      </a:r>
                      <a:endParaRPr lang="en-US" sz="1100" dirty="0">
                        <a:effectLst/>
                      </a:endParaRPr>
                    </a:p>
                    <a:p>
                      <a:pPr marL="0" marR="0">
                        <a:spcBef>
                          <a:spcPts val="0"/>
                        </a:spcBef>
                        <a:spcAft>
                          <a:spcPts val="0"/>
                        </a:spcAft>
                      </a:pPr>
                      <a:r>
                        <a:rPr lang="en-US" sz="1600" dirty="0">
                          <a:effectLst/>
                        </a:rPr>
                        <a:t>OUTRIGGERS SET &amp; TRUCK CHOCKED</a:t>
                      </a:r>
                      <a:endParaRPr lang="en-US" sz="1100" dirty="0">
                        <a:effectLst/>
                      </a:endParaRPr>
                    </a:p>
                    <a:p>
                      <a:pPr marL="0" marR="0">
                        <a:spcBef>
                          <a:spcPts val="0"/>
                        </a:spcBef>
                        <a:spcAft>
                          <a:spcPts val="0"/>
                        </a:spcAft>
                      </a:pPr>
                      <a:r>
                        <a:rPr lang="en-US" sz="1600" dirty="0">
                          <a:effectLst/>
                        </a:rPr>
                        <a:t>HARD HATS</a:t>
                      </a:r>
                      <a:endParaRPr lang="en-US" sz="1100" dirty="0">
                        <a:effectLst/>
                      </a:endParaRPr>
                    </a:p>
                    <a:p>
                      <a:pPr marL="0" marR="0">
                        <a:spcBef>
                          <a:spcPts val="0"/>
                        </a:spcBef>
                        <a:spcAft>
                          <a:spcPts val="0"/>
                        </a:spcAft>
                      </a:pPr>
                      <a:r>
                        <a:rPr lang="en-US" sz="1600" dirty="0">
                          <a:effectLst/>
                        </a:rPr>
                        <a:t>WORK SHOES</a:t>
                      </a:r>
                      <a:endParaRPr lang="en-US" sz="1100" dirty="0">
                        <a:effectLst/>
                      </a:endParaRPr>
                    </a:p>
                    <a:p>
                      <a:pPr marL="0" marR="0">
                        <a:spcBef>
                          <a:spcPts val="0"/>
                        </a:spcBef>
                        <a:spcAft>
                          <a:spcPts val="0"/>
                        </a:spcAft>
                      </a:pPr>
                      <a:r>
                        <a:rPr lang="en-US" sz="1600" dirty="0">
                          <a:effectLst/>
                        </a:rPr>
                        <a:t>JOB BRIEFING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spcBef>
                          <a:spcPts val="0"/>
                        </a:spcBef>
                        <a:spcAft>
                          <a:spcPts val="0"/>
                        </a:spcAft>
                      </a:pPr>
                      <a:r>
                        <a:rPr lang="en-US" sz="1600" dirty="0">
                          <a:effectLst/>
                        </a:rPr>
                        <a:t>TRAFFIC CONTROLS SET-UP</a:t>
                      </a:r>
                      <a:endParaRPr lang="en-US" sz="1100" dirty="0">
                        <a:effectLst/>
                      </a:endParaRPr>
                    </a:p>
                    <a:p>
                      <a:pPr marL="0" marR="0">
                        <a:spcBef>
                          <a:spcPts val="0"/>
                        </a:spcBef>
                        <a:spcAft>
                          <a:spcPts val="0"/>
                        </a:spcAft>
                      </a:pPr>
                      <a:r>
                        <a:rPr lang="en-US" sz="1600" dirty="0">
                          <a:effectLst/>
                        </a:rPr>
                        <a:t>CLEAN RUBBER GOODS</a:t>
                      </a:r>
                      <a:endParaRPr lang="en-US" sz="1100" dirty="0">
                        <a:effectLst/>
                      </a:endParaRPr>
                    </a:p>
                    <a:p>
                      <a:pPr marL="0" marR="0">
                        <a:spcBef>
                          <a:spcPts val="0"/>
                        </a:spcBef>
                        <a:spcAft>
                          <a:spcPts val="0"/>
                        </a:spcAft>
                      </a:pPr>
                      <a:r>
                        <a:rPr lang="en-US" sz="1600" dirty="0">
                          <a:effectLst/>
                        </a:rPr>
                        <a:t>SAFETY GLASSES</a:t>
                      </a:r>
                      <a:endParaRPr lang="en-US" sz="1100" dirty="0">
                        <a:effectLst/>
                      </a:endParaRPr>
                    </a:p>
                    <a:p>
                      <a:pPr marL="0" marR="0">
                        <a:spcBef>
                          <a:spcPts val="0"/>
                        </a:spcBef>
                        <a:spcAft>
                          <a:spcPts val="0"/>
                        </a:spcAft>
                      </a:pPr>
                      <a:r>
                        <a:rPr lang="en-US" sz="1600" dirty="0">
                          <a:effectLst/>
                        </a:rPr>
                        <a:t>TRUCK HOUSEKEEING</a:t>
                      </a:r>
                      <a:endParaRPr lang="en-US" sz="1100" dirty="0">
                        <a:effectLst/>
                      </a:endParaRPr>
                    </a:p>
                    <a:p>
                      <a:pPr marL="0" marR="0">
                        <a:spcBef>
                          <a:spcPts val="0"/>
                        </a:spcBef>
                        <a:spcAft>
                          <a:spcPts val="0"/>
                        </a:spcAft>
                      </a:pPr>
                      <a:r>
                        <a:rPr lang="en-US" sz="1600" dirty="0">
                          <a:effectLst/>
                        </a:rPr>
                        <a:t>CLEAN HOT STICKS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169972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8959" y="724604"/>
            <a:ext cx="3071003" cy="965229"/>
          </a:xfrm>
        </p:spPr>
        <p:txBody>
          <a:bodyPr>
            <a:normAutofit fontScale="90000"/>
          </a:bodyPr>
          <a:lstStyle/>
          <a:p>
            <a:br>
              <a:rPr lang="en-US" sz="6000" dirty="0"/>
            </a:br>
            <a:r>
              <a:rPr lang="en-US" sz="6000" dirty="0"/>
              <a:t>Level II</a:t>
            </a:r>
            <a:br>
              <a:rPr lang="en-US" sz="6000" dirty="0"/>
            </a:br>
            <a:r>
              <a:rPr lang="en-US" dirty="0"/>
              <a:t>Violations</a:t>
            </a:r>
          </a:p>
        </p:txBody>
      </p:sp>
      <p:sp>
        <p:nvSpPr>
          <p:cNvPr id="6" name="Subtitle 5"/>
          <p:cNvSpPr>
            <a:spLocks noGrp="1"/>
          </p:cNvSpPr>
          <p:nvPr>
            <p:ph type="subTitle" idx="1"/>
          </p:nvPr>
        </p:nvSpPr>
        <p:spPr>
          <a:xfrm>
            <a:off x="379562" y="2061713"/>
            <a:ext cx="11136702" cy="4563373"/>
          </a:xfrm>
        </p:spPr>
        <p:txBody>
          <a:bodyPr>
            <a:normAutofit fontScale="92500"/>
          </a:bodyPr>
          <a:lstStyle/>
          <a:p>
            <a:pPr algn="l"/>
            <a:r>
              <a:rPr lang="en-US" b="1" dirty="0"/>
              <a:t>The following consequences are associated with a LEVEL II Violation:</a:t>
            </a:r>
          </a:p>
          <a:p>
            <a:pPr algn="l"/>
            <a:r>
              <a:rPr lang="en-US" dirty="0"/>
              <a:t> </a:t>
            </a:r>
          </a:p>
          <a:p>
            <a:pPr marL="342900" lvl="0" indent="-342900" algn="l">
              <a:buFont typeface="Arial" panose="020B0604020202020204" pitchFamily="34" charset="0"/>
              <a:buChar char="•"/>
            </a:pPr>
            <a:r>
              <a:rPr lang="en-US" sz="2200" dirty="0"/>
              <a:t>The first violation of a LEVEL II will result in a “Written Warning”.</a:t>
            </a:r>
          </a:p>
          <a:p>
            <a:pPr marL="342900" lvl="0" indent="-342900" algn="l">
              <a:buFont typeface="Arial" panose="020B0604020202020204" pitchFamily="34" charset="0"/>
              <a:buChar char="•"/>
            </a:pPr>
            <a:r>
              <a:rPr lang="en-US" sz="2200" dirty="0"/>
              <a:t>The second violation of the same rule will result in a suspension for three days without pay.</a:t>
            </a:r>
          </a:p>
          <a:p>
            <a:pPr marL="342900" lvl="0" indent="-342900" algn="l">
              <a:buFont typeface="Arial" panose="020B0604020202020204" pitchFamily="34" charset="0"/>
              <a:buChar char="•"/>
            </a:pPr>
            <a:r>
              <a:rPr lang="en-US" sz="2200" dirty="0"/>
              <a:t>The third offense will be grounds for immediate termination of employment. </a:t>
            </a:r>
          </a:p>
          <a:p>
            <a:pPr marL="342900" lvl="0" indent="-342900" algn="l">
              <a:buFont typeface="Arial" panose="020B0604020202020204" pitchFamily="34" charset="0"/>
              <a:buChar char="•"/>
            </a:pPr>
            <a:r>
              <a:rPr lang="en-US" sz="2200" dirty="0"/>
              <a:t>If an employee violates the same LEVEL II rule three times within a 12-month period, he may be terminated immediately.</a:t>
            </a:r>
          </a:p>
          <a:p>
            <a:pPr marL="342900" lvl="0" indent="-342900" algn="l">
              <a:buFont typeface="Arial" panose="020B0604020202020204" pitchFamily="34" charset="0"/>
              <a:buChar char="•"/>
            </a:pPr>
            <a:r>
              <a:rPr lang="en-US" sz="2200" dirty="0"/>
              <a:t>If an employee is suspended two times within a 12-month period, he may be terminated immediately.</a:t>
            </a:r>
          </a:p>
          <a:p>
            <a:pPr marL="342900" lvl="0" indent="-342900" algn="l">
              <a:buFont typeface="Arial" panose="020B0604020202020204" pitchFamily="34" charset="0"/>
              <a:buChar char="•"/>
            </a:pPr>
            <a:r>
              <a:rPr lang="en-US" sz="2200" dirty="0"/>
              <a:t>Because of the severity of LEVEL II violations, disciplinary actions will include the Foreman and the Superintendent.</a:t>
            </a:r>
          </a:p>
          <a:p>
            <a:pPr marL="342900" lvl="0" indent="-342900" algn="l">
              <a:buFont typeface="Arial" panose="020B0604020202020204" pitchFamily="34" charset="0"/>
              <a:buChar char="•"/>
            </a:pPr>
            <a:r>
              <a:rPr lang="en-US" sz="2200" dirty="0"/>
              <a:t>In the event of an electrical contract or fatality, disciplinary action may include, but is not limited to the Foreman, Superintendent, Manager, Safety Representative, and/or President of the company.  </a:t>
            </a:r>
          </a:p>
          <a:p>
            <a:endParaRPr lang="en-US" dirty="0"/>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3276691112"/>
              </p:ext>
            </p:extLst>
          </p:nvPr>
        </p:nvGraphicFramePr>
        <p:xfrm>
          <a:off x="4155267" y="284672"/>
          <a:ext cx="6992968" cy="1664898"/>
        </p:xfrm>
        <a:graphic>
          <a:graphicData uri="http://schemas.openxmlformats.org/drawingml/2006/table">
            <a:tbl>
              <a:tblPr firstRow="1" firstCol="1" bandRow="1">
                <a:tableStyleId>{2D5ABB26-0587-4C30-8999-92F81FD0307C}</a:tableStyleId>
              </a:tblPr>
              <a:tblGrid>
                <a:gridCol w="3481357">
                  <a:extLst>
                    <a:ext uri="{9D8B030D-6E8A-4147-A177-3AD203B41FA5}">
                      <a16:colId xmlns:a16="http://schemas.microsoft.com/office/drawing/2014/main" val="20000"/>
                    </a:ext>
                  </a:extLst>
                </a:gridCol>
                <a:gridCol w="3511611">
                  <a:extLst>
                    <a:ext uri="{9D8B030D-6E8A-4147-A177-3AD203B41FA5}">
                      <a16:colId xmlns:a16="http://schemas.microsoft.com/office/drawing/2014/main" val="20001"/>
                    </a:ext>
                  </a:extLst>
                </a:gridCol>
              </a:tblGrid>
              <a:tr h="1664898">
                <a:tc>
                  <a:txBody>
                    <a:bodyPr/>
                    <a:lstStyle/>
                    <a:p>
                      <a:r>
                        <a:rPr lang="en-US" sz="1800" kern="1200" dirty="0">
                          <a:solidFill>
                            <a:schemeClr val="tx1"/>
                          </a:solidFill>
                          <a:effectLst/>
                          <a:latin typeface="+mn-lt"/>
                          <a:ea typeface="+mn-ea"/>
                          <a:cs typeface="+mn-cs"/>
                        </a:rPr>
                        <a:t>LINE TAGGED</a:t>
                      </a:r>
                    </a:p>
                    <a:p>
                      <a:r>
                        <a:rPr lang="en-US" sz="1800" kern="1200" dirty="0">
                          <a:solidFill>
                            <a:schemeClr val="tx1"/>
                          </a:solidFill>
                          <a:effectLst/>
                          <a:latin typeface="+mn-lt"/>
                          <a:ea typeface="+mn-ea"/>
                          <a:cs typeface="+mn-cs"/>
                        </a:rPr>
                        <a:t>LINE GLOVES</a:t>
                      </a:r>
                    </a:p>
                    <a:p>
                      <a:r>
                        <a:rPr lang="en-US" sz="1800" kern="1200" dirty="0">
                          <a:solidFill>
                            <a:schemeClr val="tx1"/>
                          </a:solidFill>
                          <a:effectLst/>
                          <a:latin typeface="+mn-lt"/>
                          <a:ea typeface="+mn-ea"/>
                          <a:cs typeface="+mn-cs"/>
                        </a:rPr>
                        <a:t>FALL PROTECTION</a:t>
                      </a:r>
                    </a:p>
                    <a:p>
                      <a:r>
                        <a:rPr lang="en-US" sz="1800" kern="1200" dirty="0">
                          <a:solidFill>
                            <a:schemeClr val="tx1"/>
                          </a:solidFill>
                          <a:effectLst/>
                          <a:latin typeface="+mn-lt"/>
                          <a:ea typeface="+mn-ea"/>
                          <a:cs typeface="+mn-cs"/>
                        </a:rPr>
                        <a:t>FR SHIRT WORN</a:t>
                      </a:r>
                    </a:p>
                    <a:p>
                      <a:r>
                        <a:rPr lang="en-US" sz="1800" kern="1200" dirty="0">
                          <a:solidFill>
                            <a:schemeClr val="tx1"/>
                          </a:solidFill>
                          <a:effectLst/>
                          <a:latin typeface="+mn-lt"/>
                          <a:ea typeface="+mn-ea"/>
                          <a:cs typeface="+mn-cs"/>
                        </a:rPr>
                        <a:t>COMMUNICAITON</a:t>
                      </a:r>
                    </a:p>
                    <a:p>
                      <a:r>
                        <a:rPr lang="en-US" sz="1800" kern="1200" dirty="0">
                          <a:solidFill>
                            <a:schemeClr val="tx1"/>
                          </a:solidFill>
                          <a:effectLst/>
                          <a:latin typeface="+mn-lt"/>
                          <a:ea typeface="+mn-ea"/>
                          <a:cs typeface="+mn-cs"/>
                        </a:rPr>
                        <a:t>FAILURE TO REPORT ACCIDENTS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800" kern="1200" dirty="0">
                          <a:solidFill>
                            <a:schemeClr val="tx1"/>
                          </a:solidFill>
                          <a:effectLst/>
                          <a:latin typeface="+mn-lt"/>
                          <a:ea typeface="+mn-ea"/>
                          <a:cs typeface="+mn-cs"/>
                        </a:rPr>
                        <a:t>GROUDNING PROCEDURES</a:t>
                      </a:r>
                    </a:p>
                    <a:p>
                      <a:r>
                        <a:rPr lang="en-US" sz="1800" kern="1200" dirty="0">
                          <a:solidFill>
                            <a:schemeClr val="tx1"/>
                          </a:solidFill>
                          <a:effectLst/>
                          <a:latin typeface="+mn-lt"/>
                          <a:ea typeface="+mn-ea"/>
                          <a:cs typeface="+mn-cs"/>
                        </a:rPr>
                        <a:t>LINE COVER UP</a:t>
                      </a:r>
                    </a:p>
                    <a:p>
                      <a:r>
                        <a:rPr lang="en-US" sz="1800" kern="1200" dirty="0">
                          <a:solidFill>
                            <a:schemeClr val="tx1"/>
                          </a:solidFill>
                          <a:effectLst/>
                          <a:latin typeface="+mn-lt"/>
                          <a:ea typeface="+mn-ea"/>
                          <a:cs typeface="+mn-cs"/>
                        </a:rPr>
                        <a:t>TRUCK GROUNDED</a:t>
                      </a:r>
                    </a:p>
                    <a:p>
                      <a:r>
                        <a:rPr lang="en-US" sz="1800" kern="1200" dirty="0">
                          <a:solidFill>
                            <a:schemeClr val="tx1"/>
                          </a:solidFill>
                          <a:effectLst/>
                          <a:latin typeface="+mn-lt"/>
                          <a:ea typeface="+mn-ea"/>
                          <a:cs typeface="+mn-cs"/>
                        </a:rPr>
                        <a:t>QUALIFIED WORKER</a:t>
                      </a:r>
                    </a:p>
                    <a:p>
                      <a:r>
                        <a:rPr lang="en-US" sz="1800" kern="1200" dirty="0">
                          <a:solidFill>
                            <a:schemeClr val="tx1"/>
                          </a:solidFill>
                          <a:effectLst/>
                          <a:latin typeface="+mn-lt"/>
                          <a:ea typeface="+mn-ea"/>
                          <a:cs typeface="+mn-cs"/>
                        </a:rPr>
                        <a:t>USE OF HOTSTICKS</a:t>
                      </a:r>
                    </a:p>
                    <a:p>
                      <a:r>
                        <a:rPr lang="en-US" sz="1800" kern="1200" dirty="0">
                          <a:solidFill>
                            <a:schemeClr val="tx1"/>
                          </a:solidFill>
                          <a:effectLst/>
                          <a:latin typeface="+mn-lt"/>
                          <a:ea typeface="+mn-ea"/>
                          <a:cs typeface="+mn-cs"/>
                        </a:rPr>
                        <a:t>OTHER HAZARDOUS CONDITIONS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13492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Safety is Our Corporate Philosophy</a:t>
            </a:r>
          </a:p>
        </p:txBody>
      </p:sp>
      <p:sp>
        <p:nvSpPr>
          <p:cNvPr id="3" name="Content Placeholder 2"/>
          <p:cNvSpPr>
            <a:spLocks noGrp="1"/>
          </p:cNvSpPr>
          <p:nvPr>
            <p:ph idx="1"/>
          </p:nvPr>
        </p:nvSpPr>
        <p:spPr>
          <a:xfrm>
            <a:off x="838200" y="1475117"/>
            <a:ext cx="10515600" cy="4701846"/>
          </a:xfrm>
        </p:spPr>
        <p:txBody>
          <a:bodyPr>
            <a:normAutofit fontScale="70000" lnSpcReduction="20000"/>
          </a:bodyPr>
          <a:lstStyle/>
          <a:p>
            <a:pPr marL="0" indent="0">
              <a:buNone/>
            </a:pPr>
            <a:r>
              <a:rPr lang="en-US" dirty="0"/>
              <a:t>In order to assemble labor and equipment routinely to perform utility construction services for our customers, we believe our company’s safety program must be effective in identifying specific job hazards and educating our employees to conduct their work in a way that will minimize the risk of injury.</a:t>
            </a:r>
          </a:p>
          <a:p>
            <a:endParaRPr lang="en-US" dirty="0"/>
          </a:p>
          <a:p>
            <a:pPr marL="0" indent="0">
              <a:buNone/>
            </a:pPr>
            <a:r>
              <a:rPr lang="en-US" dirty="0"/>
              <a:t>We strive to achieve this with the basic components of the UCS safety plan.</a:t>
            </a:r>
          </a:p>
          <a:p>
            <a:pPr marL="0" indent="0">
              <a:buNone/>
            </a:pPr>
            <a:r>
              <a:rPr lang="en-US" dirty="0"/>
              <a:t> </a:t>
            </a:r>
          </a:p>
          <a:p>
            <a:pPr lvl="0"/>
            <a:r>
              <a:rPr lang="en-US" dirty="0"/>
              <a:t>Job Briefings – JHA’s</a:t>
            </a:r>
          </a:p>
          <a:p>
            <a:pPr lvl="0"/>
            <a:r>
              <a:rPr lang="en-US" dirty="0"/>
              <a:t>Safety Audits</a:t>
            </a:r>
          </a:p>
          <a:p>
            <a:pPr lvl="0"/>
            <a:r>
              <a:rPr lang="en-US" dirty="0"/>
              <a:t>Group Safety Meetings</a:t>
            </a:r>
          </a:p>
          <a:p>
            <a:pPr lvl="0"/>
            <a:r>
              <a:rPr lang="en-US" dirty="0"/>
              <a:t>FMCSA-DOT Compliance</a:t>
            </a:r>
          </a:p>
          <a:p>
            <a:pPr lvl="0"/>
            <a:endParaRPr lang="en-US" dirty="0"/>
          </a:p>
          <a:p>
            <a:pPr marL="0" indent="0">
              <a:buNone/>
            </a:pPr>
            <a:endParaRPr lang="en-US" sz="4400" i="1" dirty="0"/>
          </a:p>
          <a:p>
            <a:pPr marL="0" indent="0">
              <a:buNone/>
            </a:pPr>
            <a:r>
              <a:rPr lang="en-US" sz="4400" i="1" dirty="0"/>
              <a:t>Safety is a Key Factor in the Success or Failure of a Job</a:t>
            </a:r>
            <a:endParaRPr lang="en-US" sz="44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
        <p:nvSpPr>
          <p:cNvPr id="8" name="TextBox 7"/>
          <p:cNvSpPr txBox="1"/>
          <p:nvPr/>
        </p:nvSpPr>
        <p:spPr>
          <a:xfrm>
            <a:off x="4468484" y="3407435"/>
            <a:ext cx="6788988" cy="1323439"/>
          </a:xfrm>
          <a:prstGeom prst="rect">
            <a:avLst/>
          </a:prstGeom>
          <a:noFill/>
        </p:spPr>
        <p:txBody>
          <a:bodyPr wrap="square" rtlCol="0">
            <a:spAutoFit/>
          </a:bodyPr>
          <a:lstStyle/>
          <a:p>
            <a:pPr marL="342900" lvl="0" indent="-342900">
              <a:buFont typeface="Arial" panose="020B0604020202020204" pitchFamily="34" charset="0"/>
              <a:buChar char="•"/>
            </a:pPr>
            <a:r>
              <a:rPr lang="en-US" sz="2000" dirty="0"/>
              <a:t>Records Retention &amp; Accident/Incident Investigations</a:t>
            </a:r>
          </a:p>
          <a:p>
            <a:pPr marL="342900" lvl="0" indent="-342900">
              <a:buFont typeface="Arial" panose="020B0604020202020204" pitchFamily="34" charset="0"/>
              <a:buChar char="•"/>
            </a:pPr>
            <a:r>
              <a:rPr lang="en-US" sz="2000" dirty="0"/>
              <a:t>Enforcement of Policies</a:t>
            </a:r>
          </a:p>
          <a:p>
            <a:pPr marL="342900" lvl="0" indent="-342900">
              <a:buFont typeface="Arial" panose="020B0604020202020204" pitchFamily="34" charset="0"/>
              <a:buChar char="•"/>
            </a:pPr>
            <a:r>
              <a:rPr lang="en-US" sz="2000" dirty="0"/>
              <a:t>Training</a:t>
            </a:r>
          </a:p>
          <a:p>
            <a:pPr marL="342900" lvl="0" indent="-342900">
              <a:buFont typeface="Arial" panose="020B0604020202020204" pitchFamily="34" charset="0"/>
              <a:buChar char="•"/>
            </a:pPr>
            <a:r>
              <a:rPr lang="en-US" sz="2000" dirty="0"/>
              <a:t>Communications</a:t>
            </a:r>
          </a:p>
        </p:txBody>
      </p:sp>
    </p:spTree>
    <p:extLst>
      <p:ext uri="{BB962C8B-B14F-4D97-AF65-F5344CB8AC3E}">
        <p14:creationId xmlns:p14="http://schemas.microsoft.com/office/powerpoint/2010/main" val="258885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a:t>
            </a:r>
          </a:p>
        </p:txBody>
      </p:sp>
      <p:sp>
        <p:nvSpPr>
          <p:cNvPr id="3" name="Content Placeholder 2"/>
          <p:cNvSpPr>
            <a:spLocks noGrp="1"/>
          </p:cNvSpPr>
          <p:nvPr>
            <p:ph idx="1"/>
          </p:nvPr>
        </p:nvSpPr>
        <p:spPr/>
        <p:txBody>
          <a:bodyPr>
            <a:normAutofit/>
          </a:bodyPr>
          <a:lstStyle/>
          <a:p>
            <a:pPr lvl="0"/>
            <a:r>
              <a:rPr lang="en-US" dirty="0"/>
              <a:t>Perform all work safely and without any incidents or accidents – ZERO ACCIDENTS!</a:t>
            </a:r>
          </a:p>
          <a:p>
            <a:r>
              <a:rPr lang="en-US" dirty="0"/>
              <a:t>Foster open communications with our employees and customers – Code of Conduct</a:t>
            </a:r>
          </a:p>
          <a:p>
            <a:pPr lvl="0"/>
            <a:r>
              <a:rPr lang="en-US" dirty="0"/>
              <a:t>Meet or exceed FMCSA-DOT-OSHA requirements.</a:t>
            </a:r>
          </a:p>
          <a:p>
            <a:pPr lvl="0"/>
            <a:r>
              <a:rPr lang="en-US" dirty="0"/>
              <a:t>Meet and/or exceed all OSHA minimum training.</a:t>
            </a:r>
          </a:p>
          <a:p>
            <a:pPr lvl="0"/>
            <a:r>
              <a:rPr lang="en-US" dirty="0"/>
              <a:t>Achieve 100% job briefing participation (communication).</a:t>
            </a:r>
          </a:p>
          <a:p>
            <a:pPr lvl="0"/>
            <a:r>
              <a:rPr lang="en-US" dirty="0"/>
              <a:t>Identify efficiencies in our operations with respect to labor &amp; equipment.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3466597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Measures</a:t>
            </a:r>
          </a:p>
        </p:txBody>
      </p:sp>
      <p:sp>
        <p:nvSpPr>
          <p:cNvPr id="3" name="Content Placeholder 2"/>
          <p:cNvSpPr>
            <a:spLocks noGrp="1"/>
          </p:cNvSpPr>
          <p:nvPr>
            <p:ph sz="half" idx="2"/>
          </p:nvPr>
        </p:nvSpPr>
        <p:spPr>
          <a:xfrm>
            <a:off x="839788" y="1846053"/>
            <a:ext cx="5157787" cy="4343610"/>
          </a:xfrm>
        </p:spPr>
        <p:txBody>
          <a:bodyPr>
            <a:normAutofit fontScale="85000" lnSpcReduction="20000"/>
          </a:bodyPr>
          <a:lstStyle/>
          <a:p>
            <a:pPr lvl="0"/>
            <a:r>
              <a:rPr lang="en-US" dirty="0"/>
              <a:t>Job Hazard Analysis – JHA’s</a:t>
            </a:r>
            <a:endParaRPr lang="en-US" sz="1800" dirty="0"/>
          </a:p>
          <a:p>
            <a:pPr lvl="0"/>
            <a:r>
              <a:rPr lang="en-US" dirty="0"/>
              <a:t>To be performed at onset of each work task – kept on job</a:t>
            </a:r>
            <a:endParaRPr lang="en-US" sz="1800" dirty="0"/>
          </a:p>
          <a:p>
            <a:pPr lvl="1"/>
            <a:r>
              <a:rPr lang="en-US" dirty="0"/>
              <a:t>Checked and audited by the safety department &amp; management</a:t>
            </a:r>
            <a:endParaRPr lang="en-US" sz="1800" dirty="0"/>
          </a:p>
          <a:p>
            <a:pPr lvl="0"/>
            <a:r>
              <a:rPr lang="en-US" dirty="0"/>
              <a:t>On Site Crew Visits and Safety Audits</a:t>
            </a:r>
            <a:endParaRPr lang="en-US" sz="1800" dirty="0"/>
          </a:p>
          <a:p>
            <a:pPr lvl="1"/>
            <a:r>
              <a:rPr lang="en-US" dirty="0"/>
              <a:t>Performed by safety personnel, supervision &amp; management</a:t>
            </a:r>
            <a:endParaRPr lang="en-US" sz="1600" dirty="0"/>
          </a:p>
          <a:p>
            <a:pPr lvl="1"/>
            <a:r>
              <a:rPr lang="en-US" dirty="0"/>
              <a:t>Checked &amp; circulated throughout UCS team members</a:t>
            </a:r>
            <a:endParaRPr lang="en-US" sz="1800" dirty="0"/>
          </a:p>
          <a:p>
            <a:pPr lvl="0"/>
            <a:r>
              <a:rPr lang="en-US" dirty="0"/>
              <a:t>Crew Personnel Generated Safety Audits at Random</a:t>
            </a:r>
            <a:endParaRPr lang="en-US" sz="1800" dirty="0"/>
          </a:p>
          <a:p>
            <a:pPr lvl="1"/>
            <a:r>
              <a:rPr lang="en-US" dirty="0"/>
              <a:t>Performed by the crew personnel of all classifications</a:t>
            </a:r>
            <a:endParaRPr lang="en-US" sz="1600" dirty="0"/>
          </a:p>
          <a:p>
            <a:pPr lvl="1"/>
            <a:r>
              <a:rPr lang="en-US" dirty="0"/>
              <a:t>Checked by the safety department</a:t>
            </a:r>
            <a:endParaRPr lang="en-US" sz="1800" dirty="0"/>
          </a:p>
          <a:p>
            <a:pPr marL="0" indent="0">
              <a:buNone/>
            </a:pPr>
            <a:endParaRPr lang="en-US" dirty="0"/>
          </a:p>
        </p:txBody>
      </p:sp>
      <p:sp>
        <p:nvSpPr>
          <p:cNvPr id="7" name="Content Placeholder 6"/>
          <p:cNvSpPr>
            <a:spLocks noGrp="1"/>
          </p:cNvSpPr>
          <p:nvPr>
            <p:ph sz="quarter" idx="4"/>
          </p:nvPr>
        </p:nvSpPr>
        <p:spPr>
          <a:xfrm>
            <a:off x="6172200" y="1846053"/>
            <a:ext cx="5183188" cy="4343610"/>
          </a:xfrm>
        </p:spPr>
        <p:txBody>
          <a:bodyPr>
            <a:normAutofit/>
          </a:bodyPr>
          <a:lstStyle/>
          <a:p>
            <a:r>
              <a:rPr lang="en-US" sz="2600" dirty="0"/>
              <a:t>Unannounced site visits by our Insurance Company </a:t>
            </a:r>
          </a:p>
          <a:p>
            <a:r>
              <a:rPr lang="en-US" sz="2600" dirty="0"/>
              <a:t>FMCSA – DOT Compliance Check</a:t>
            </a:r>
          </a:p>
          <a:p>
            <a:pPr lvl="1"/>
            <a:r>
              <a:rPr lang="en-US" sz="2000" dirty="0"/>
              <a:t>Verified against time sheet hours</a:t>
            </a:r>
          </a:p>
          <a:p>
            <a:pPr lvl="0"/>
            <a:r>
              <a:rPr lang="en-US" sz="2600" dirty="0"/>
              <a:t>Industry Measures</a:t>
            </a:r>
          </a:p>
          <a:p>
            <a:pPr lvl="0"/>
            <a:r>
              <a:rPr lang="en-US" sz="2600" dirty="0"/>
              <a:t>Experience Modifier Rate (EMR)</a:t>
            </a:r>
          </a:p>
          <a:p>
            <a:pPr lvl="0"/>
            <a:r>
              <a:rPr lang="en-US" sz="2600" dirty="0"/>
              <a:t>Lost Work Day Incident Rate (LWDIR)</a:t>
            </a:r>
          </a:p>
          <a:p>
            <a:pPr lvl="0"/>
            <a:r>
              <a:rPr lang="en-US" sz="2600" dirty="0"/>
              <a:t>Total Recordable Incident Rate (TRIR)</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1776523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US" dirty="0"/>
              <a:t>Professional Rankings</a:t>
            </a:r>
          </a:p>
        </p:txBody>
      </p:sp>
      <p:sp>
        <p:nvSpPr>
          <p:cNvPr id="7" name="Subtitle 6"/>
          <p:cNvSpPr>
            <a:spLocks noGrp="1"/>
          </p:cNvSpPr>
          <p:nvPr>
            <p:ph type="subTitle" idx="1"/>
          </p:nvPr>
        </p:nvSpPr>
        <p:spPr/>
        <p:txBody>
          <a:bodyPr/>
          <a:lstStyle/>
          <a:p>
            <a:r>
              <a:rPr lang="en-US" dirty="0"/>
              <a:t>Field Operations</a:t>
            </a:r>
          </a:p>
          <a:p>
            <a:r>
              <a:rPr lang="en-US" dirty="0"/>
              <a:t>(Minimum Criteria)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Tree>
    <p:extLst>
      <p:ext uri="{BB962C8B-B14F-4D97-AF65-F5344CB8AC3E}">
        <p14:creationId xmlns:p14="http://schemas.microsoft.com/office/powerpoint/2010/main" val="2441721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839787" y="1341209"/>
            <a:ext cx="5157787" cy="823912"/>
          </a:xfrm>
        </p:spPr>
        <p:txBody>
          <a:bodyPr/>
          <a:lstStyle/>
          <a:p>
            <a:r>
              <a:rPr lang="en-US" u="sng" dirty="0"/>
              <a:t>Laborer: </a:t>
            </a:r>
            <a:r>
              <a:rPr lang="en-US" b="0" u="sng" dirty="0"/>
              <a:t>Entry Level Position on Crew</a:t>
            </a:r>
          </a:p>
          <a:p>
            <a:endParaRPr lang="en-US" dirty="0"/>
          </a:p>
        </p:txBody>
      </p:sp>
      <p:sp>
        <p:nvSpPr>
          <p:cNvPr id="3" name="Content Placeholder 2"/>
          <p:cNvSpPr>
            <a:spLocks noGrp="1"/>
          </p:cNvSpPr>
          <p:nvPr>
            <p:ph sz="half" idx="2"/>
          </p:nvPr>
        </p:nvSpPr>
        <p:spPr>
          <a:xfrm>
            <a:off x="839788" y="2070340"/>
            <a:ext cx="5157787" cy="4119323"/>
          </a:xfrm>
        </p:spPr>
        <p:txBody>
          <a:bodyPr>
            <a:normAutofit lnSpcReduction="10000"/>
          </a:bodyPr>
          <a:lstStyle/>
          <a:p>
            <a:r>
              <a:rPr lang="en-US" sz="2400" dirty="0"/>
              <a:t>Employee Orientation Before Hired – To be signed off and filed at office</a:t>
            </a:r>
          </a:p>
          <a:p>
            <a:pPr lvl="0"/>
            <a:r>
              <a:rPr lang="en-US" sz="2400" dirty="0"/>
              <a:t>Policy &amp; Procedural Training – UCS</a:t>
            </a:r>
          </a:p>
          <a:p>
            <a:pPr lvl="0"/>
            <a:r>
              <a:rPr lang="en-US" sz="2400" dirty="0"/>
              <a:t>Probationary Guidelines Orientation</a:t>
            </a:r>
          </a:p>
          <a:p>
            <a:pPr lvl="0"/>
            <a:r>
              <a:rPr lang="en-US" sz="2400" dirty="0"/>
              <a:t>Zero Tolerance Rules Orientation</a:t>
            </a:r>
          </a:p>
          <a:p>
            <a:pPr lvl="0"/>
            <a:r>
              <a:rPr lang="en-US" sz="2400" dirty="0"/>
              <a:t>Pre-Employment: First Aid &amp; CPR Training – Certifications to be filed at office</a:t>
            </a:r>
          </a:p>
          <a:p>
            <a:pPr lvl="0"/>
            <a:r>
              <a:rPr lang="en-US" sz="2400" dirty="0"/>
              <a:t>Six (6) months experience in a Laborer position prior to next step (see written job description).</a:t>
            </a:r>
          </a:p>
          <a:p>
            <a:pPr marL="0" indent="0">
              <a:buNone/>
            </a:pPr>
            <a:endParaRPr lang="en-US" dirty="0"/>
          </a:p>
          <a:p>
            <a:pPr marL="0" indent="0">
              <a:buNone/>
            </a:pPr>
            <a:endParaRPr lang="en-US" dirty="0"/>
          </a:p>
        </p:txBody>
      </p:sp>
      <p:sp>
        <p:nvSpPr>
          <p:cNvPr id="10" name="Content Placeholder 9"/>
          <p:cNvSpPr>
            <a:spLocks noGrp="1"/>
          </p:cNvSpPr>
          <p:nvPr>
            <p:ph sz="quarter" idx="4"/>
          </p:nvPr>
        </p:nvSpPr>
        <p:spPr>
          <a:xfrm>
            <a:off x="6172200" y="2165121"/>
            <a:ext cx="5183188" cy="4024542"/>
          </a:xfrm>
        </p:spPr>
        <p:txBody>
          <a:bodyPr>
            <a:normAutofit fontScale="77500" lnSpcReduction="20000"/>
          </a:bodyPr>
          <a:lstStyle/>
          <a:p>
            <a:r>
              <a:rPr lang="en-US" dirty="0"/>
              <a:t>All above minimum criteria applies.</a:t>
            </a:r>
          </a:p>
          <a:p>
            <a:pPr lvl="0"/>
            <a:r>
              <a:rPr lang="en-US" dirty="0"/>
              <a:t>Probationary Guidelines Training</a:t>
            </a:r>
          </a:p>
          <a:p>
            <a:pPr lvl="0"/>
            <a:r>
              <a:rPr lang="en-US" dirty="0"/>
              <a:t>Zero Tolerance Rules Training</a:t>
            </a:r>
          </a:p>
          <a:p>
            <a:pPr lvl="0"/>
            <a:r>
              <a:rPr lang="en-US" dirty="0"/>
              <a:t>Qualified Observer Training (capable of being an observer)</a:t>
            </a:r>
          </a:p>
          <a:p>
            <a:pPr lvl="0"/>
            <a:r>
              <a:rPr lang="en-US" dirty="0"/>
              <a:t>Twelve (12) months experience in a </a:t>
            </a:r>
            <a:r>
              <a:rPr lang="en-US" dirty="0" err="1"/>
              <a:t>Groundman</a:t>
            </a:r>
            <a:r>
              <a:rPr lang="en-US" dirty="0"/>
              <a:t>/Flagger position prior to next step (see written job description) – (total of18 months combined as Laborer/</a:t>
            </a:r>
            <a:r>
              <a:rPr lang="en-US" dirty="0" err="1"/>
              <a:t>Groundman</a:t>
            </a:r>
            <a:r>
              <a:rPr lang="en-US" dirty="0"/>
              <a:t>)</a:t>
            </a:r>
          </a:p>
          <a:p>
            <a:pPr lvl="0"/>
            <a:r>
              <a:rPr lang="en-US" dirty="0"/>
              <a:t>Enrolled in T&amp;D Skills Development Program and has completed or tested out of this module(s). (Commercial Driver’s License Holder)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
        <p:nvSpPr>
          <p:cNvPr id="13" name="Text Placeholder 7"/>
          <p:cNvSpPr>
            <a:spLocks noGrp="1"/>
          </p:cNvSpPr>
          <p:nvPr>
            <p:ph type="body" idx="1"/>
          </p:nvPr>
        </p:nvSpPr>
        <p:spPr>
          <a:xfrm>
            <a:off x="6172199" y="1341209"/>
            <a:ext cx="5456209" cy="823912"/>
          </a:xfrm>
        </p:spPr>
        <p:txBody>
          <a:bodyPr/>
          <a:lstStyle/>
          <a:p>
            <a:r>
              <a:rPr lang="en-US" u="sng" dirty="0" err="1"/>
              <a:t>Groundman</a:t>
            </a:r>
            <a:r>
              <a:rPr lang="en-US" u="sng" dirty="0"/>
              <a:t>: </a:t>
            </a:r>
            <a:r>
              <a:rPr lang="en-US" b="0" u="sng" dirty="0"/>
              <a:t>Next Level Up from Laborer</a:t>
            </a:r>
          </a:p>
          <a:p>
            <a:endParaRPr lang="en-US" dirty="0"/>
          </a:p>
        </p:txBody>
      </p:sp>
    </p:spTree>
    <p:extLst>
      <p:ext uri="{BB962C8B-B14F-4D97-AF65-F5344CB8AC3E}">
        <p14:creationId xmlns:p14="http://schemas.microsoft.com/office/powerpoint/2010/main" val="22987569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927100" y="1226571"/>
            <a:ext cx="5157787" cy="823912"/>
          </a:xfrm>
        </p:spPr>
        <p:txBody>
          <a:bodyPr/>
          <a:lstStyle/>
          <a:p>
            <a:pPr algn="ctr"/>
            <a:r>
              <a:rPr lang="en-US" u="sng" dirty="0"/>
              <a:t>Apprentice C: </a:t>
            </a:r>
            <a:r>
              <a:rPr lang="en-US" b="0" u="sng" dirty="0"/>
              <a:t>Non-Energized Work Only (Cold)</a:t>
            </a:r>
            <a:endParaRPr lang="en-US" dirty="0"/>
          </a:p>
        </p:txBody>
      </p:sp>
      <p:sp>
        <p:nvSpPr>
          <p:cNvPr id="3" name="Content Placeholder 2"/>
          <p:cNvSpPr>
            <a:spLocks noGrp="1"/>
          </p:cNvSpPr>
          <p:nvPr>
            <p:ph sz="half" idx="2"/>
          </p:nvPr>
        </p:nvSpPr>
        <p:spPr>
          <a:xfrm>
            <a:off x="822535" y="2165121"/>
            <a:ext cx="5157787" cy="4119323"/>
          </a:xfrm>
        </p:spPr>
        <p:txBody>
          <a:bodyPr>
            <a:normAutofit fontScale="92500" lnSpcReduction="20000"/>
          </a:bodyPr>
          <a:lstStyle/>
          <a:p>
            <a:pPr lvl="0"/>
            <a:r>
              <a:rPr lang="en-US" sz="2400" dirty="0"/>
              <a:t>All above minimum criteria applies.</a:t>
            </a:r>
          </a:p>
          <a:p>
            <a:pPr lvl="0"/>
            <a:r>
              <a:rPr lang="en-US" sz="2400" dirty="0"/>
              <a:t>Level to be determined by Employee Placement Test (EPT) (if hired w/ some prior experience). </a:t>
            </a:r>
          </a:p>
          <a:p>
            <a:pPr lvl="0"/>
            <a:r>
              <a:rPr lang="en-US" sz="2400" dirty="0"/>
              <a:t>Eighteen (18) months experience in a </a:t>
            </a:r>
            <a:r>
              <a:rPr lang="en-US" sz="2400" dirty="0" err="1"/>
              <a:t>Groundman</a:t>
            </a:r>
            <a:r>
              <a:rPr lang="en-US" sz="2400" dirty="0"/>
              <a:t>/Laborer position (minimum).</a:t>
            </a:r>
          </a:p>
          <a:p>
            <a:pPr lvl="0"/>
            <a:r>
              <a:rPr lang="en-US" sz="2400" dirty="0"/>
              <a:t>Enrolled in T&amp;D Skills Development Program and in good standing</a:t>
            </a:r>
          </a:p>
          <a:p>
            <a:pPr lvl="0"/>
            <a:r>
              <a:rPr lang="en-US" sz="2400" dirty="0"/>
              <a:t>Meets or exceeds requirements for above classifications</a:t>
            </a:r>
          </a:p>
          <a:p>
            <a:pPr lvl="0"/>
            <a:r>
              <a:rPr lang="en-US" sz="2400" dirty="0"/>
              <a:t>Can perform such duties as described in the attached job description (see attachment)</a:t>
            </a:r>
            <a:endParaRPr lang="en-US" dirty="0"/>
          </a:p>
          <a:p>
            <a:pPr marL="0" indent="0">
              <a:buNone/>
            </a:pPr>
            <a:endParaRPr lang="en-US" dirty="0"/>
          </a:p>
        </p:txBody>
      </p:sp>
      <p:sp>
        <p:nvSpPr>
          <p:cNvPr id="10" name="Content Placeholder 9"/>
          <p:cNvSpPr>
            <a:spLocks noGrp="1"/>
          </p:cNvSpPr>
          <p:nvPr>
            <p:ph sz="quarter" idx="4"/>
          </p:nvPr>
        </p:nvSpPr>
        <p:spPr>
          <a:xfrm>
            <a:off x="6172200" y="2165121"/>
            <a:ext cx="5183188" cy="4024542"/>
          </a:xfrm>
        </p:spPr>
        <p:txBody>
          <a:bodyPr>
            <a:normAutofit fontScale="70000" lnSpcReduction="20000"/>
          </a:bodyPr>
          <a:lstStyle/>
          <a:p>
            <a:pPr lvl="0"/>
            <a:r>
              <a:rPr lang="en-US" dirty="0"/>
              <a:t>All above minimum criteria applies.</a:t>
            </a:r>
          </a:p>
          <a:p>
            <a:pPr lvl="0"/>
            <a:r>
              <a:rPr lang="en-US" dirty="0"/>
              <a:t>Level to be determined in Employee Placement Test (EPT) (if hired with some prior experience)</a:t>
            </a:r>
          </a:p>
          <a:p>
            <a:pPr lvl="0"/>
            <a:r>
              <a:rPr lang="en-US" dirty="0"/>
              <a:t>One (1) year experience Apprentice C: Non-Energized Work.</a:t>
            </a:r>
          </a:p>
          <a:p>
            <a:pPr lvl="0"/>
            <a:r>
              <a:rPr lang="en-US" dirty="0"/>
              <a:t>Enrolled in T&amp;D Skills Development Program and in good standing.</a:t>
            </a:r>
          </a:p>
          <a:p>
            <a:pPr lvl="0"/>
            <a:r>
              <a:rPr lang="en-US" dirty="0"/>
              <a:t>Recommendations by manager, supervisor, trainer and safety representative to be classified as Apprentice C. Energized Work (Hot –Secondary)</a:t>
            </a:r>
          </a:p>
          <a:p>
            <a:pPr lvl="0"/>
            <a:r>
              <a:rPr lang="en-US" dirty="0"/>
              <a:t>Can perform such duties as described in the attached job description (see attachment)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
        <p:nvSpPr>
          <p:cNvPr id="13" name="Text Placeholder 7"/>
          <p:cNvSpPr>
            <a:spLocks noGrp="1"/>
          </p:cNvSpPr>
          <p:nvPr>
            <p:ph type="body" idx="1"/>
          </p:nvPr>
        </p:nvSpPr>
        <p:spPr>
          <a:xfrm>
            <a:off x="6172199" y="1341208"/>
            <a:ext cx="5456209" cy="1151825"/>
          </a:xfrm>
        </p:spPr>
        <p:txBody>
          <a:bodyPr/>
          <a:lstStyle/>
          <a:p>
            <a:pPr algn="ctr"/>
            <a:r>
              <a:rPr lang="en-US" u="sng" dirty="0"/>
              <a:t>Apprentice C: </a:t>
            </a:r>
            <a:r>
              <a:rPr lang="en-US" b="0" u="sng" dirty="0"/>
              <a:t>Non-Energized Work Only (Hot – Secondary)</a:t>
            </a:r>
            <a:endParaRPr lang="en-US" dirty="0"/>
          </a:p>
          <a:p>
            <a:endParaRPr lang="en-US" dirty="0"/>
          </a:p>
        </p:txBody>
      </p:sp>
    </p:spTree>
    <p:extLst>
      <p:ext uri="{BB962C8B-B14F-4D97-AF65-F5344CB8AC3E}">
        <p14:creationId xmlns:p14="http://schemas.microsoft.com/office/powerpoint/2010/main" val="67934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41391" y="972384"/>
            <a:ext cx="5157787" cy="823912"/>
          </a:xfrm>
        </p:spPr>
        <p:txBody>
          <a:bodyPr/>
          <a:lstStyle/>
          <a:p>
            <a:pPr algn="ctr"/>
            <a:r>
              <a:rPr lang="en-US" u="sng" dirty="0"/>
              <a:t>Apprentice B: </a:t>
            </a:r>
            <a:r>
              <a:rPr lang="en-US" b="0" u="sng" dirty="0"/>
              <a:t>Energized Work (Hot)</a:t>
            </a:r>
            <a:endParaRPr lang="en-US" dirty="0"/>
          </a:p>
        </p:txBody>
      </p:sp>
      <p:sp>
        <p:nvSpPr>
          <p:cNvPr id="3" name="Content Placeholder 2"/>
          <p:cNvSpPr>
            <a:spLocks noGrp="1"/>
          </p:cNvSpPr>
          <p:nvPr>
            <p:ph sz="half" idx="2"/>
          </p:nvPr>
        </p:nvSpPr>
        <p:spPr>
          <a:xfrm>
            <a:off x="839788" y="2070340"/>
            <a:ext cx="5157787" cy="4119323"/>
          </a:xfrm>
        </p:spPr>
        <p:txBody>
          <a:bodyPr>
            <a:normAutofit fontScale="92500" lnSpcReduction="20000"/>
          </a:bodyPr>
          <a:lstStyle/>
          <a:p>
            <a:pPr lvl="0"/>
            <a:r>
              <a:rPr lang="en-US" sz="2400" dirty="0"/>
              <a:t>All above minimum criteria applies.</a:t>
            </a:r>
          </a:p>
          <a:p>
            <a:pPr lvl="0"/>
            <a:r>
              <a:rPr lang="en-US" sz="2400" dirty="0"/>
              <a:t>Level to be determined in Employee Placement test (EPT) (if hired with some prior experience).</a:t>
            </a:r>
          </a:p>
          <a:p>
            <a:pPr lvl="0"/>
            <a:r>
              <a:rPr lang="en-US" sz="2400" dirty="0"/>
              <a:t>Only (1) year experience as Apprentice C.</a:t>
            </a:r>
          </a:p>
          <a:p>
            <a:pPr lvl="0"/>
            <a:r>
              <a:rPr lang="en-US" sz="2400" dirty="0"/>
              <a:t>Enrolled in T&amp;D Skills Development Program and in good standing.</a:t>
            </a:r>
          </a:p>
          <a:p>
            <a:pPr lvl="0"/>
            <a:r>
              <a:rPr lang="en-US" sz="2400" dirty="0"/>
              <a:t>Recommendation by manager, supervisor, trainer and safety representative to be classified as an Apprentice B (Energized Work – Hot)</a:t>
            </a:r>
          </a:p>
          <a:p>
            <a:pPr lvl="0"/>
            <a:r>
              <a:rPr lang="en-US" sz="2400" dirty="0"/>
              <a:t>Can perform such duties as described in the attached job description (see attachment).</a:t>
            </a:r>
          </a:p>
        </p:txBody>
      </p:sp>
      <p:sp>
        <p:nvSpPr>
          <p:cNvPr id="10" name="Content Placeholder 9"/>
          <p:cNvSpPr>
            <a:spLocks noGrp="1"/>
          </p:cNvSpPr>
          <p:nvPr>
            <p:ph sz="quarter" idx="4"/>
          </p:nvPr>
        </p:nvSpPr>
        <p:spPr>
          <a:xfrm>
            <a:off x="6172199" y="2050483"/>
            <a:ext cx="5183188" cy="4024542"/>
          </a:xfrm>
        </p:spPr>
        <p:txBody>
          <a:bodyPr>
            <a:noAutofit/>
          </a:bodyPr>
          <a:lstStyle/>
          <a:p>
            <a:pPr lvl="0"/>
            <a:r>
              <a:rPr lang="en-US" sz="2200" dirty="0"/>
              <a:t>All above minimum criteria applies.</a:t>
            </a:r>
          </a:p>
          <a:p>
            <a:pPr lvl="0"/>
            <a:r>
              <a:rPr lang="en-US" sz="2200" dirty="0"/>
              <a:t>Level to be determined in Employee Placement Test (EPT) (if hired with some prior experience)</a:t>
            </a:r>
          </a:p>
          <a:p>
            <a:pPr lvl="0"/>
            <a:r>
              <a:rPr lang="en-US" sz="2200" dirty="0"/>
              <a:t>One (1) years’ experience as Apprentice B: Energized Work (Hot)</a:t>
            </a:r>
          </a:p>
          <a:p>
            <a:pPr lvl="0"/>
            <a:r>
              <a:rPr lang="en-US" sz="2200" dirty="0"/>
              <a:t>Enrolled in T&amp;D Skills Development Program and in good standing</a:t>
            </a:r>
          </a:p>
          <a:p>
            <a:pPr lvl="0"/>
            <a:r>
              <a:rPr lang="en-US" sz="2200" dirty="0"/>
              <a:t>Recommendation by manager, supervisor, trainer and safety representative to be classified as a Journeyman Lineman – Class A</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20044" y="-94620"/>
            <a:ext cx="2771955" cy="1385978"/>
          </a:xfrm>
          <a:prstGeom prst="rect">
            <a:avLst/>
          </a:prstGeom>
        </p:spPr>
      </p:pic>
      <p:sp>
        <p:nvSpPr>
          <p:cNvPr id="13" name="Text Placeholder 7"/>
          <p:cNvSpPr>
            <a:spLocks noGrp="1"/>
          </p:cNvSpPr>
          <p:nvPr>
            <p:ph type="body" idx="1"/>
          </p:nvPr>
        </p:nvSpPr>
        <p:spPr>
          <a:xfrm>
            <a:off x="5899178" y="1094461"/>
            <a:ext cx="5456209" cy="1151825"/>
          </a:xfrm>
        </p:spPr>
        <p:txBody>
          <a:bodyPr/>
          <a:lstStyle/>
          <a:p>
            <a:pPr algn="ctr"/>
            <a:r>
              <a:rPr lang="en-US" u="sng" dirty="0"/>
              <a:t>Journeyman Lineman: </a:t>
            </a:r>
            <a:r>
              <a:rPr lang="en-US" b="0" u="sng" dirty="0"/>
              <a:t>Class A</a:t>
            </a:r>
            <a:endParaRPr lang="en-US" dirty="0"/>
          </a:p>
          <a:p>
            <a:endParaRPr lang="en-US" dirty="0"/>
          </a:p>
        </p:txBody>
      </p:sp>
    </p:spTree>
    <p:extLst>
      <p:ext uri="{BB962C8B-B14F-4D97-AF65-F5344CB8AC3E}">
        <p14:creationId xmlns:p14="http://schemas.microsoft.com/office/powerpoint/2010/main" val="2862289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1570</Words>
  <Application>Microsoft Office PowerPoint</Application>
  <PresentationFormat>Widescreen</PresentationFormat>
  <Paragraphs>311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Office Theme</vt:lpstr>
      <vt:lpstr> </vt:lpstr>
      <vt:lpstr>Overview</vt:lpstr>
      <vt:lpstr>Safety is Our Corporate Philosophy</vt:lpstr>
      <vt:lpstr>Duties</vt:lpstr>
      <vt:lpstr>Measures</vt:lpstr>
      <vt:lpstr>Professional Rankings</vt:lpstr>
      <vt:lpstr>PowerPoint Presentation</vt:lpstr>
      <vt:lpstr>PowerPoint Presentation</vt:lpstr>
      <vt:lpstr>PowerPoint Presentation</vt:lpstr>
      <vt:lpstr>PowerPoint Presentation</vt:lpstr>
      <vt:lpstr>Classifications </vt:lpstr>
      <vt:lpstr>PowerPoint Presentation</vt:lpstr>
      <vt:lpstr>PowerPoint Presentation</vt:lpstr>
      <vt:lpstr>PowerPoint Presentation</vt:lpstr>
      <vt:lpstr>PowerPoint Presentation</vt:lpstr>
      <vt:lpstr>Skill Set </vt:lpstr>
      <vt:lpstr>PowerPoint Presentation</vt:lpstr>
      <vt:lpstr>FATAL FOUR RULES</vt:lpstr>
      <vt:lpstr>PowerPoint Presentation</vt:lpstr>
      <vt:lpstr>Level I &amp; II Violations</vt:lpstr>
      <vt:lpstr> Level I Violations</vt:lpstr>
      <vt:lpstr> Level II Violations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Wendy Dufresne</dc:creator>
  <cp:lastModifiedBy>Rachel Thomas</cp:lastModifiedBy>
  <cp:revision>6</cp:revision>
  <dcterms:created xsi:type="dcterms:W3CDTF">2016-06-21T19:40:17Z</dcterms:created>
  <dcterms:modified xsi:type="dcterms:W3CDTF">2018-07-31T18:31:22Z</dcterms:modified>
</cp:coreProperties>
</file>